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90" r:id="rId3"/>
    <p:sldId id="263" r:id="rId4"/>
    <p:sldId id="271" r:id="rId5"/>
    <p:sldId id="259" r:id="rId6"/>
    <p:sldId id="260" r:id="rId7"/>
    <p:sldId id="264" r:id="rId8"/>
    <p:sldId id="278" r:id="rId9"/>
    <p:sldId id="292" r:id="rId10"/>
    <p:sldId id="265" r:id="rId11"/>
    <p:sldId id="267" r:id="rId12"/>
    <p:sldId id="268" r:id="rId13"/>
    <p:sldId id="291" r:id="rId14"/>
    <p:sldId id="270" r:id="rId15"/>
    <p:sldId id="273" r:id="rId16"/>
    <p:sldId id="274" r:id="rId17"/>
    <p:sldId id="275" r:id="rId18"/>
    <p:sldId id="279" r:id="rId19"/>
    <p:sldId id="280" r:id="rId20"/>
    <p:sldId id="281" r:id="rId21"/>
    <p:sldId id="282" r:id="rId22"/>
    <p:sldId id="287" r:id="rId23"/>
    <p:sldId id="288" r:id="rId24"/>
    <p:sldId id="289" r:id="rId25"/>
    <p:sldId id="283" r:id="rId26"/>
    <p:sldId id="284" r:id="rId27"/>
    <p:sldId id="285" r:id="rId28"/>
    <p:sldId id="286" r:id="rId29"/>
    <p:sldId id="293" r:id="rId30"/>
    <p:sldId id="294" r:id="rId31"/>
    <p:sldId id="295" r:id="rId32"/>
  </p:sldIdLst>
  <p:sldSz cx="6858000" cy="9144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2"/>
    <a:srgbClr val="0000BC"/>
    <a:srgbClr val="5011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2094" y="432"/>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CE643CC-AE2B-484C-8CC0-65D52C60734C}" type="datetimeFigureOut">
              <a:rPr lang="en-US" smtClean="0"/>
              <a:pPr/>
              <a:t>10/2/2014</a:t>
            </a:fld>
            <a:endParaRPr lang="en-IN" dirty="0"/>
          </a:p>
        </p:txBody>
      </p:sp>
      <p:sp>
        <p:nvSpPr>
          <p:cNvPr id="4" name="Slide Image Placeholder 3"/>
          <p:cNvSpPr>
            <a:spLocks noGrp="1" noRot="1" noChangeAspect="1"/>
          </p:cNvSpPr>
          <p:nvPr>
            <p:ph type="sldImg" idx="2"/>
          </p:nvPr>
        </p:nvSpPr>
        <p:spPr>
          <a:xfrm>
            <a:off x="3606800" y="514350"/>
            <a:ext cx="1930400" cy="257175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4286423-DCD1-49E6-9C9F-78E218908A1B}" type="slidenum">
              <a:rPr lang="en-IN" smtClean="0"/>
              <a:pPr/>
              <a:t>‹#›</a:t>
            </a:fld>
            <a:endParaRPr lang="en-IN" dirty="0"/>
          </a:p>
        </p:txBody>
      </p:sp>
    </p:spTree>
    <p:extLst>
      <p:ext uri="{BB962C8B-B14F-4D97-AF65-F5344CB8AC3E}">
        <p14:creationId xmlns:p14="http://schemas.microsoft.com/office/powerpoint/2010/main" xmlns="" val="283949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4286423-DCD1-49E6-9C9F-78E218908A1B}" type="slidenum">
              <a:rPr lang="en-IN" smtClean="0"/>
              <a:pPr/>
              <a:t>1</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4286423-DCD1-49E6-9C9F-78E218908A1B}" type="slidenum">
              <a:rPr lang="en-IN" smtClean="0"/>
              <a:pPr/>
              <a:t>15</a:t>
            </a:fld>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4286423-DCD1-49E6-9C9F-78E218908A1B}" type="slidenum">
              <a:rPr lang="en-IN" smtClean="0"/>
              <a:pPr/>
              <a:t>17</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3050E07-AB99-46D0-B880-5BEB75D0EB1B}" type="datetime1">
              <a:rPr lang="en-IN" smtClean="0"/>
              <a:pPr/>
              <a:t>02-10-2014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0A357F0-94B4-49CD-916D-173D1A52EF08}" type="datetime1">
              <a:rPr lang="en-IN" smtClean="0"/>
              <a:pPr/>
              <a:t>02-10-2014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90"/>
            <a:ext cx="1543050" cy="780203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342900" y="366190"/>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49538A4-1EAC-42EC-A5E3-4E1227F458C7}" type="datetime1">
              <a:rPr lang="en-IN" smtClean="0"/>
              <a:pPr/>
              <a:t>02-10-2014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1C7C509-BA4B-42AF-9555-9A6781D35D08}" type="datetime1">
              <a:rPr lang="en-IN" smtClean="0"/>
              <a:pPr/>
              <a:t>02-10-2014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541735" y="3875624"/>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2EF81-7473-4F40-8C5C-2F1FA6EE3A5A}" type="datetime1">
              <a:rPr lang="en-IN" smtClean="0"/>
              <a:pPr/>
              <a:t>02-10-2014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34290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348615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3708031-3491-41C4-B31E-8931B671B0B1}" type="datetime1">
              <a:rPr lang="en-IN" smtClean="0"/>
              <a:pPr/>
              <a:t>02-10-2014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3483773"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20D12B6-E4FB-4488-8CA6-C955E06F8C08}" type="datetime1">
              <a:rPr lang="en-IN" smtClean="0"/>
              <a:pPr/>
              <a:t>02-10-2014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1545CAD-85FC-4D14-A060-FF011204FCF5}" type="datetime1">
              <a:rPr lang="en-IN" smtClean="0"/>
              <a:pPr/>
              <a:t>02-10-2014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DFFB8-0CFE-41F2-8D6C-F7BF47112689}" type="datetime1">
              <a:rPr lang="en-IN" smtClean="0"/>
              <a:pPr/>
              <a:t>02-10-2014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364067"/>
            <a:ext cx="2256235" cy="154940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2681291" y="364073"/>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342904" y="1913473"/>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147B7-F136-4864-81FB-3F3D72CD979D}" type="datetime1">
              <a:rPr lang="en-IN" smtClean="0"/>
              <a:pPr/>
              <a:t>02-10-2014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F18DC-71A2-491C-800B-45EA9ACD63C5}" type="datetime1">
              <a:rPr lang="en-IN" smtClean="0"/>
              <a:pPr/>
              <a:t>02-10-2014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a:t>
            </a:fld>
            <a:endParaRPr lang="en-IN" dirty="0"/>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342900" y="8475140"/>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B55ACE3-DCEB-4EFC-931B-9C6BD8221172}" type="datetime1">
              <a:rPr lang="en-IN" smtClean="0"/>
              <a:pPr/>
              <a:t>02-10-2014</a:t>
            </a:fld>
            <a:endParaRPr lang="en-IN" dirty="0"/>
          </a:p>
        </p:txBody>
      </p:sp>
      <p:sp>
        <p:nvSpPr>
          <p:cNvPr id="5" name="Footer Placeholder 4"/>
          <p:cNvSpPr>
            <a:spLocks noGrp="1"/>
          </p:cNvSpPr>
          <p:nvPr>
            <p:ph type="ftr" sz="quarter" idx="3"/>
          </p:nvPr>
        </p:nvSpPr>
        <p:spPr>
          <a:xfrm>
            <a:off x="2343150" y="8475140"/>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4914900" y="8475140"/>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9BEE7FF-6AE6-40C5-BDBE-3884BD3D34E3}"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sh dir="u"/>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gif"/><Relationship Id="rId3" Type="http://schemas.openxmlformats.org/officeDocument/2006/relationships/image" Target="../media/image36.png"/><Relationship Id="rId21" Type="http://schemas.openxmlformats.org/officeDocument/2006/relationships/image" Target="../media/image54.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png"/><Relationship Id="rId2" Type="http://schemas.openxmlformats.org/officeDocument/2006/relationships/image" Target="../media/image35.jpeg"/><Relationship Id="rId16" Type="http://schemas.openxmlformats.org/officeDocument/2006/relationships/image" Target="../media/image49.png"/><Relationship Id="rId20"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57.jpeg"/><Relationship Id="rId7" Type="http://schemas.openxmlformats.org/officeDocument/2006/relationships/image" Target="../media/image25.jpeg"/><Relationship Id="rId12" Type="http://schemas.openxmlformats.org/officeDocument/2006/relationships/image" Target="../media/image60.png"/><Relationship Id="rId2" Type="http://schemas.openxmlformats.org/officeDocument/2006/relationships/image" Target="../media/image56.gif"/><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9.png"/><Relationship Id="rId5" Type="http://schemas.openxmlformats.org/officeDocument/2006/relationships/image" Target="../media/image23.jpeg"/><Relationship Id="rId10" Type="http://schemas.openxmlformats.org/officeDocument/2006/relationships/image" Target="../media/image58.jpeg"/><Relationship Id="rId4" Type="http://schemas.openxmlformats.org/officeDocument/2006/relationships/image" Target="../media/image22.jpeg"/><Relationship Id="rId9" Type="http://schemas.openxmlformats.org/officeDocument/2006/relationships/image" Target="../media/image27.gif"/></Relationships>
</file>

<file path=ppt/slides/_rels/slide1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png"/><Relationship Id="rId9" Type="http://schemas.openxmlformats.org/officeDocument/2006/relationships/image" Target="../media/image67.jpeg"/></Relationships>
</file>

<file path=ppt/slides/_rels/slide1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7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emf"/></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3" Type="http://schemas.microsoft.com/office/2007/relationships/hdphoto" Target="../../clipboard/media/hdphoto1.wdp"/><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6.jpeg"/><Relationship Id="rId5" Type="http://schemas.microsoft.com/office/2007/relationships/hdphoto" Target="../../clipboard/media/hdphoto1.wdp"/><Relationship Id="rId4" Type="http://schemas.openxmlformats.org/officeDocument/2006/relationships/image" Target="../media/image85.jpeg"/></Relationships>
</file>

<file path=ppt/slides/_rels/slide2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23.jpeg"/><Relationship Id="rId7" Type="http://schemas.openxmlformats.org/officeDocument/2006/relationships/image" Target="../media/image58.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5.jpeg"/><Relationship Id="rId4" Type="http://schemas.openxmlformats.org/officeDocument/2006/relationships/image" Target="../media/image89.png"/></Relationships>
</file>

<file path=ppt/slides/_rels/slide2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2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31.xml.rels><?xml version="1.0" encoding="UTF-8" standalone="yes"?>
<Relationships xmlns="http://schemas.openxmlformats.org/package/2006/relationships"><Relationship Id="rId3" Type="http://schemas.openxmlformats.org/officeDocument/2006/relationships/hyperlink" Target="mailto:mukeshganjawalla@yahoo.com" TargetMode="External"/><Relationship Id="rId2" Type="http://schemas.openxmlformats.org/officeDocument/2006/relationships/hyperlink" Target="mailto:sales@hapl.co.in" TargetMode="External"/><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hyperlink" Target="mailto:gfpl.silvassa@gmail.com" TargetMode="External"/><Relationship Id="rId4" Type="http://schemas.openxmlformats.org/officeDocument/2006/relationships/hyperlink" Target="http://www.hapl.co.i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gif"/><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l="-49000" r="-4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a:xfrm>
            <a:off x="0" y="8501090"/>
            <a:ext cx="3000372" cy="214314"/>
          </a:xfrm>
        </p:spPr>
        <p:txBody>
          <a:bodyPr>
            <a:noAutofit/>
          </a:bodyPr>
          <a:lstStyle/>
          <a:p>
            <a:r>
              <a:rPr lang="en-IN" sz="1400" b="1" i="1" dirty="0" smtClean="0">
                <a:solidFill>
                  <a:schemeClr val="bg1"/>
                </a:solidFill>
                <a:latin typeface="Arial Black" pitchFamily="34" charset="0"/>
              </a:rPr>
              <a:t>MADE IN INDIA…FOR INDIA ! </a:t>
            </a:r>
            <a:endParaRPr lang="en-IN" sz="1400" b="1" i="1" dirty="0">
              <a:solidFill>
                <a:schemeClr val="bg1"/>
              </a:solidFill>
              <a:latin typeface="Arial Black" pitchFamily="34" charset="0"/>
            </a:endParaRPr>
          </a:p>
        </p:txBody>
      </p:sp>
      <p:sp>
        <p:nvSpPr>
          <p:cNvPr id="8" name="Slide Number Placeholder 7"/>
          <p:cNvSpPr>
            <a:spLocks noGrp="1"/>
          </p:cNvSpPr>
          <p:nvPr>
            <p:ph type="sldNum" sz="quarter" idx="12"/>
          </p:nvPr>
        </p:nvSpPr>
        <p:spPr>
          <a:xfrm>
            <a:off x="5000636" y="8501090"/>
            <a:ext cx="1600200" cy="486833"/>
          </a:xfrm>
        </p:spPr>
        <p:txBody>
          <a:bodyPr/>
          <a:lstStyle/>
          <a:p>
            <a:fld id="{79BEE7FF-6AE6-40C5-BDBE-3884BD3D34E3}" type="slidenum">
              <a:rPr lang="en-IN" smtClean="0"/>
              <a:pPr/>
              <a:t>1</a:t>
            </a:fld>
            <a:endParaRPr lang="en-IN" dirty="0"/>
          </a:p>
        </p:txBody>
      </p:sp>
      <p:sp>
        <p:nvSpPr>
          <p:cNvPr id="9" name="Rectangle 8"/>
          <p:cNvSpPr/>
          <p:nvPr/>
        </p:nvSpPr>
        <p:spPr>
          <a:xfrm>
            <a:off x="5842353" y="214282"/>
            <a:ext cx="1015663" cy="7358114"/>
          </a:xfrm>
          <a:prstGeom prst="rect">
            <a:avLst/>
          </a:prstGeom>
          <a:noFill/>
          <a:ln>
            <a:noFill/>
          </a:ln>
        </p:spPr>
        <p:txBody>
          <a:bodyPr vert="vert" wrap="square" lIns="91440" tIns="45720" rIns="91440" bIns="45720">
            <a:spAutoFit/>
          </a:bodyPr>
          <a:lstStyle/>
          <a:p>
            <a:pPr algn="ctr"/>
            <a:r>
              <a:rPr lang="en-US" sz="5400" b="1" dirty="0" smtClean="0">
                <a:ln w="12700">
                  <a:solidFill>
                    <a:schemeClr val="bg1"/>
                  </a:solidFill>
                  <a:prstDash val="solid"/>
                </a:ln>
                <a:solidFill>
                  <a:srgbClr val="000092"/>
                </a:solidFill>
                <a:effectLst>
                  <a:outerShdw blurRad="41275" dist="20320" dir="1800000" algn="tl" rotWithShape="0">
                    <a:srgbClr val="000000">
                      <a:alpha val="40000"/>
                    </a:srgbClr>
                  </a:outerShdw>
                </a:effectLst>
                <a:latin typeface="Mistral" pitchFamily="66" charset="0"/>
              </a:rPr>
              <a:t>H</a:t>
            </a:r>
            <a:r>
              <a:rPr lang="en-US" sz="5400" b="1" dirty="0" smtClean="0">
                <a:ln w="12700">
                  <a:solidFill>
                    <a:schemeClr val="bg1"/>
                  </a:solidFill>
                  <a:prstDash val="solid"/>
                </a:ln>
                <a:solidFill>
                  <a:srgbClr val="000092"/>
                </a:solidFill>
                <a:effectLst>
                  <a:outerShdw blurRad="41275" dist="20320" dir="1800000" algn="tl" rotWithShape="0">
                    <a:srgbClr val="000000">
                      <a:alpha val="40000"/>
                    </a:srgbClr>
                  </a:outerShdw>
                </a:effectLst>
                <a:latin typeface="Mistral" pitchFamily="66" charset="0"/>
              </a:rPr>
              <a:t>ospitality </a:t>
            </a:r>
            <a:r>
              <a:rPr lang="en-US" sz="5400" b="1" dirty="0" smtClean="0">
                <a:ln w="12700">
                  <a:solidFill>
                    <a:schemeClr val="bg1"/>
                  </a:solidFill>
                  <a:prstDash val="solid"/>
                </a:ln>
                <a:solidFill>
                  <a:srgbClr val="000092"/>
                </a:solidFill>
                <a:effectLst>
                  <a:outerShdw blurRad="41275" dist="20320" dir="1800000" algn="tl" rotWithShape="0">
                    <a:srgbClr val="000000">
                      <a:alpha val="40000"/>
                    </a:srgbClr>
                  </a:outerShdw>
                </a:effectLst>
                <a:latin typeface="Mistral" pitchFamily="66" charset="0"/>
              </a:rPr>
              <a:t>A</a:t>
            </a:r>
            <a:r>
              <a:rPr lang="en-US" sz="5400" b="1" dirty="0" smtClean="0">
                <a:ln w="12700">
                  <a:solidFill>
                    <a:schemeClr val="bg1"/>
                  </a:solidFill>
                  <a:prstDash val="solid"/>
                </a:ln>
                <a:solidFill>
                  <a:srgbClr val="000092"/>
                </a:solidFill>
                <a:effectLst>
                  <a:outerShdw blurRad="41275" dist="20320" dir="1800000" algn="tl" rotWithShape="0">
                    <a:srgbClr val="000000">
                      <a:alpha val="40000"/>
                    </a:srgbClr>
                  </a:outerShdw>
                </a:effectLst>
                <a:latin typeface="Mistral" pitchFamily="66" charset="0"/>
              </a:rPr>
              <a:t>ppliances </a:t>
            </a:r>
            <a:r>
              <a:rPr lang="en-US" sz="5400" b="1" dirty="0" smtClean="0">
                <a:ln w="12700">
                  <a:solidFill>
                    <a:schemeClr val="bg1"/>
                  </a:solidFill>
                  <a:prstDash val="solid"/>
                </a:ln>
                <a:solidFill>
                  <a:srgbClr val="000092"/>
                </a:solidFill>
                <a:effectLst>
                  <a:outerShdw blurRad="41275" dist="20320" dir="1800000" algn="tl" rotWithShape="0">
                    <a:srgbClr val="000000">
                      <a:alpha val="40000"/>
                    </a:srgbClr>
                  </a:outerShdw>
                </a:effectLst>
                <a:latin typeface="Mistral" pitchFamily="66" charset="0"/>
              </a:rPr>
              <a:t>P</a:t>
            </a:r>
            <a:r>
              <a:rPr lang="en-US" sz="5400" b="1" dirty="0" smtClean="0">
                <a:ln w="12700">
                  <a:solidFill>
                    <a:schemeClr val="bg1"/>
                  </a:solidFill>
                  <a:prstDash val="solid"/>
                </a:ln>
                <a:solidFill>
                  <a:srgbClr val="000092"/>
                </a:solidFill>
                <a:effectLst>
                  <a:outerShdw blurRad="41275" dist="20320" dir="1800000" algn="tl" rotWithShape="0">
                    <a:srgbClr val="000000">
                      <a:alpha val="40000"/>
                    </a:srgbClr>
                  </a:outerShdw>
                </a:effectLst>
                <a:latin typeface="Mistral" pitchFamily="66" charset="0"/>
              </a:rPr>
              <a:t>vt. Ltd.</a:t>
            </a:r>
            <a:endParaRPr lang="en-US" sz="5400" b="1" dirty="0">
              <a:ln w="12700">
                <a:solidFill>
                  <a:schemeClr val="bg1"/>
                </a:solidFill>
                <a:prstDash val="solid"/>
              </a:ln>
              <a:solidFill>
                <a:srgbClr val="000092"/>
              </a:solidFill>
              <a:effectLst>
                <a:outerShdw blurRad="41275" dist="20320" dir="1800000" algn="tl" rotWithShape="0">
                  <a:srgbClr val="000000">
                    <a:alpha val="40000"/>
                  </a:srgbClr>
                </a:outerShdw>
              </a:effectLst>
              <a:latin typeface="Mistral" pitchFamily="66" charset="0"/>
            </a:endParaRPr>
          </a:p>
        </p:txBody>
      </p:sp>
      <p:pic>
        <p:nvPicPr>
          <p:cNvPr id="10" name="Picture 9" descr="MG - PRO  --  Logo.jpg"/>
          <p:cNvPicPr>
            <a:picLocks noChangeAspect="1"/>
          </p:cNvPicPr>
          <p:nvPr/>
        </p:nvPicPr>
        <p:blipFill>
          <a:blip r:embed="rId4" cstate="print"/>
          <a:stretch>
            <a:fillRect/>
          </a:stretch>
        </p:blipFill>
        <p:spPr>
          <a:xfrm>
            <a:off x="214290" y="7286644"/>
            <a:ext cx="1429789" cy="11804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282021204"/>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155509"/>
            <a:ext cx="6480720" cy="9171742"/>
          </a:xfrm>
          <a:prstGeom prst="rect">
            <a:avLst/>
          </a:prstGeom>
        </p:spPr>
        <p:txBody>
          <a:bodyPr wrap="square">
            <a:spAutoFit/>
          </a:bodyPr>
          <a:lstStyle/>
          <a:p>
            <a:pPr lvl="0" algn="ctr"/>
            <a:r>
              <a:rPr lang="en-IN" i="1" dirty="0" smtClean="0">
                <a:solidFill>
                  <a:srgbClr val="000092"/>
                </a:solidFill>
              </a:rPr>
              <a:t>QUALITY POLICY</a:t>
            </a:r>
          </a:p>
          <a:p>
            <a:pPr lvl="0" algn="just"/>
            <a:endParaRPr lang="en-IN" sz="600" i="1" dirty="0">
              <a:solidFill>
                <a:schemeClr val="tx1">
                  <a:lumMod val="75000"/>
                  <a:lumOff val="25000"/>
                </a:schemeClr>
              </a:solidFill>
            </a:endParaRPr>
          </a:p>
          <a:p>
            <a:pPr lvl="0" algn="just"/>
            <a:r>
              <a:rPr lang="en-IN" sz="1200" i="1" dirty="0" smtClean="0">
                <a:solidFill>
                  <a:schemeClr val="tx1">
                    <a:lumMod val="75000"/>
                    <a:lumOff val="25000"/>
                  </a:schemeClr>
                </a:solidFill>
              </a:rPr>
              <a:t>We </a:t>
            </a:r>
            <a:r>
              <a:rPr lang="en-IN" sz="1200" i="1" dirty="0">
                <a:solidFill>
                  <a:schemeClr val="tx1">
                    <a:lumMod val="75000"/>
                    <a:lumOff val="25000"/>
                  </a:schemeClr>
                </a:solidFill>
              </a:rPr>
              <a:t>are committed to deliver </a:t>
            </a:r>
            <a:r>
              <a:rPr lang="en-IN" sz="1200" i="1" u="sng" dirty="0">
                <a:solidFill>
                  <a:schemeClr val="tx1">
                    <a:lumMod val="75000"/>
                    <a:lumOff val="25000"/>
                  </a:schemeClr>
                </a:solidFill>
              </a:rPr>
              <a:t>Quality products and services</a:t>
            </a:r>
            <a:r>
              <a:rPr lang="en-IN" sz="1200" i="1" dirty="0">
                <a:solidFill>
                  <a:schemeClr val="tx1">
                    <a:lumMod val="75000"/>
                    <a:lumOff val="25000"/>
                  </a:schemeClr>
                </a:solidFill>
              </a:rPr>
              <a:t>, to meet and exceed customers' expectations.</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Our management and employees are involved in continually upgrading our work values through training and development of their skills in order to get the job done </a:t>
            </a:r>
            <a:r>
              <a:rPr lang="en-IN" sz="1200" i="1" u="sng" dirty="0">
                <a:solidFill>
                  <a:schemeClr val="tx1">
                    <a:lumMod val="75000"/>
                    <a:lumOff val="25000"/>
                  </a:schemeClr>
                </a:solidFill>
              </a:rPr>
              <a:t>Right First Time</a:t>
            </a:r>
            <a:r>
              <a:rPr lang="en-IN" sz="1200" i="1" dirty="0">
                <a:solidFill>
                  <a:schemeClr val="tx1">
                    <a:lumMod val="75000"/>
                    <a:lumOff val="25000"/>
                  </a:schemeClr>
                </a:solidFill>
              </a:rPr>
              <a:t>, thereby eliminating rework.</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Ultimately, quality is measured by our ability to meet and exceed our customers’ expectations. Customers are the final judge of quality. This is why our customers remain the focus of everything we do. </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Because quality requirements are constantly changing, we remain committed to continuous improvement in every aspect of our operation. </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By far, the most valuable resource at MG-PRO is our people. An experienced, highly skilled team of engineers, technicians, and managers. They are well trained, involved and individually committed to outstanding product quality and customer service. </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In each step of the production process, we emphasize quality control. The result is a quality product, manufactured to meet or surpass all functional and aesthetic requirements. </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By minimizing variability in our processes, we are able to build quality into all of our standard products and do so consistently. </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Our products are supported by service that responds to our customers' needs. This involves on-time delivery, after-sale support and regular communication with our customers on quality issues</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The Mukesh Ganjawalla Group has established and effectively communicated performance-based quality objectives and targets for all company departments. These quality objectives shall be implemented effectively and reviewed over time to dictate new improvements throughout the organization.</a:t>
            </a:r>
          </a:p>
          <a:p>
            <a:pPr algn="just"/>
            <a:r>
              <a:rPr lang="en-IN" sz="1200" i="1" dirty="0">
                <a:solidFill>
                  <a:schemeClr val="tx1">
                    <a:lumMod val="75000"/>
                    <a:lumOff val="25000"/>
                  </a:schemeClr>
                </a:solidFill>
              </a:rPr>
              <a:t> </a:t>
            </a:r>
          </a:p>
          <a:p>
            <a:pPr lvl="0" algn="just"/>
            <a:r>
              <a:rPr lang="en-IN" sz="1200" i="1" dirty="0">
                <a:solidFill>
                  <a:schemeClr val="tx1">
                    <a:lumMod val="75000"/>
                    <a:lumOff val="25000"/>
                  </a:schemeClr>
                </a:solidFill>
              </a:rPr>
              <a:t>With this strategy, we can achieve the level of overall market performance - 'CUSTOMER DELIGHT' - that is required to excel and to achieve our financial goals</a:t>
            </a:r>
            <a:r>
              <a:rPr lang="en-IN" sz="1200" i="1" dirty="0" smtClean="0">
                <a:solidFill>
                  <a:schemeClr val="tx1">
                    <a:lumMod val="75000"/>
                    <a:lumOff val="25000"/>
                  </a:schemeClr>
                </a:solidFill>
              </a:rPr>
              <a:t>.</a:t>
            </a:r>
          </a:p>
          <a:p>
            <a:pPr lvl="0" algn="just"/>
            <a:endParaRPr lang="en-IN" sz="1200" i="1" dirty="0" smtClean="0">
              <a:solidFill>
                <a:schemeClr val="tx1">
                  <a:lumMod val="75000"/>
                  <a:lumOff val="25000"/>
                </a:schemeClr>
              </a:solidFill>
            </a:endParaRPr>
          </a:p>
          <a:p>
            <a:pPr lvl="0" algn="just">
              <a:spcAft>
                <a:spcPts val="0"/>
              </a:spcAft>
              <a:tabLst>
                <a:tab pos="457200" algn="l"/>
              </a:tabLst>
            </a:pPr>
            <a:r>
              <a:rPr lang="en-US" sz="1400" i="1" dirty="0" smtClean="0">
                <a:solidFill>
                  <a:srgbClr val="1704A4"/>
                </a:solidFill>
                <a:ea typeface="Times New Roman"/>
                <a:cs typeface="Times New Roman"/>
              </a:rPr>
              <a:t>OUR MISSION</a:t>
            </a:r>
            <a:endParaRPr lang="en-US" sz="1200" i="1" dirty="0" smtClean="0">
              <a:solidFill>
                <a:srgbClr val="1704A4"/>
              </a:solidFill>
              <a:ea typeface="Times New Roman"/>
              <a:cs typeface="Times New Roman"/>
            </a:endParaRPr>
          </a:p>
          <a:p>
            <a:pPr lvl="0" algn="just">
              <a:spcAft>
                <a:spcPts val="0"/>
              </a:spcAft>
              <a:tabLst>
                <a:tab pos="457200" algn="l"/>
              </a:tabLst>
            </a:pPr>
            <a:r>
              <a:rPr lang="en-US" sz="1200" i="1" dirty="0" smtClean="0">
                <a:solidFill>
                  <a:schemeClr val="tx1">
                    <a:lumMod val="75000"/>
                    <a:lumOff val="25000"/>
                  </a:schemeClr>
                </a:solidFill>
                <a:ea typeface="Times New Roman"/>
                <a:cs typeface="Times New Roman"/>
              </a:rPr>
              <a:t>To be amongst India’s most admired new generation Foodservice equipment manufacturers and suppliers; in our products, in the manner in which we service our clients, in our work ethics and in our culture of societal integration.</a:t>
            </a:r>
            <a:endParaRPr lang="en-IN" sz="1200" i="1" dirty="0" smtClean="0">
              <a:solidFill>
                <a:schemeClr val="tx1">
                  <a:lumMod val="75000"/>
                  <a:lumOff val="25000"/>
                </a:schemeClr>
              </a:solidFill>
              <a:ea typeface="Times New Roman"/>
              <a:cs typeface="Times New Roman"/>
            </a:endParaRPr>
          </a:p>
          <a:p>
            <a:pPr algn="just">
              <a:spcAft>
                <a:spcPts val="0"/>
              </a:spcAft>
            </a:pPr>
            <a:r>
              <a:rPr lang="en-US" sz="1100" i="1" dirty="0" smtClean="0">
                <a:solidFill>
                  <a:srgbClr val="1704A4"/>
                </a:solidFill>
                <a:ea typeface="Times New Roman"/>
                <a:cs typeface="Times New Roman"/>
              </a:rPr>
              <a:t> </a:t>
            </a:r>
            <a:endParaRPr lang="en-IN" sz="1100" i="1" dirty="0" smtClean="0">
              <a:solidFill>
                <a:srgbClr val="1704A4"/>
              </a:solidFill>
              <a:ea typeface="Times New Roman"/>
              <a:cs typeface="Times New Roman"/>
            </a:endParaRPr>
          </a:p>
          <a:p>
            <a:pPr lvl="0" algn="just">
              <a:spcAft>
                <a:spcPts val="0"/>
              </a:spcAft>
              <a:tabLst>
                <a:tab pos="457200" algn="l"/>
              </a:tabLst>
            </a:pPr>
            <a:r>
              <a:rPr lang="en-US" sz="1400" i="1" dirty="0" smtClean="0">
                <a:solidFill>
                  <a:srgbClr val="1704A4"/>
                </a:solidFill>
                <a:ea typeface="Times New Roman"/>
                <a:cs typeface="Times New Roman"/>
              </a:rPr>
              <a:t>OUR VISION</a:t>
            </a:r>
            <a:endParaRPr lang="en-US" sz="1200" i="1" dirty="0" smtClean="0">
              <a:solidFill>
                <a:srgbClr val="1704A4"/>
              </a:solidFill>
              <a:ea typeface="Times New Roman"/>
              <a:cs typeface="Times New Roman"/>
            </a:endParaRPr>
          </a:p>
          <a:p>
            <a:pPr lvl="0" algn="just">
              <a:spcAft>
                <a:spcPts val="0"/>
              </a:spcAft>
              <a:tabLst>
                <a:tab pos="457200" algn="l"/>
              </a:tabLst>
            </a:pPr>
            <a:r>
              <a:rPr lang="en-US" sz="1200" i="1" dirty="0" smtClean="0">
                <a:solidFill>
                  <a:schemeClr val="tx1">
                    <a:lumMod val="75000"/>
                    <a:lumOff val="25000"/>
                  </a:schemeClr>
                </a:solidFill>
                <a:ea typeface="Times New Roman"/>
                <a:cs typeface="Times New Roman"/>
              </a:rPr>
              <a:t>To be an organization that continuously achieves economic value by optimizing resources through operational excellence, powered by technology, driven by innovation creating customer delight. Our goal is to establish ourselves as a brand that is an import replacement and a benchmark in providing refrigeration solutions in commercial and display equipment. </a:t>
            </a:r>
            <a:endParaRPr lang="en-IN" sz="1200" i="1" dirty="0" smtClean="0">
              <a:solidFill>
                <a:schemeClr val="tx1">
                  <a:lumMod val="75000"/>
                  <a:lumOff val="25000"/>
                </a:schemeClr>
              </a:solidFill>
              <a:ea typeface="Times New Roman"/>
              <a:cs typeface="Times New Roman"/>
            </a:endParaRPr>
          </a:p>
          <a:p>
            <a:pPr lvl="0" algn="just"/>
            <a:endParaRPr lang="en-IN" sz="1200" i="1"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79BEE7FF-6AE6-40C5-BDBE-3884BD3D34E3}" type="slidenum">
              <a:rPr lang="en-IN" smtClean="0"/>
              <a:pPr/>
              <a:t>10</a:t>
            </a:fld>
            <a:endParaRPr lang="en-IN" dirty="0"/>
          </a:p>
        </p:txBody>
      </p:sp>
    </p:spTree>
    <p:extLst>
      <p:ext uri="{BB962C8B-B14F-4D97-AF65-F5344CB8AC3E}">
        <p14:creationId xmlns:p14="http://schemas.microsoft.com/office/powerpoint/2010/main" xmlns="" val="783833918"/>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676" y="443547"/>
            <a:ext cx="5832648" cy="430887"/>
          </a:xfrm>
          <a:prstGeom prst="rect">
            <a:avLst/>
          </a:prstGeom>
          <a:noFill/>
        </p:spPr>
        <p:txBody>
          <a:bodyPr wrap="square" rtlCol="0">
            <a:spAutoFit/>
          </a:bodyPr>
          <a:lstStyle/>
          <a:p>
            <a:pPr algn="ctr"/>
            <a:r>
              <a:rPr lang="en-IN" sz="2200" i="1" dirty="0" smtClean="0">
                <a:solidFill>
                  <a:srgbClr val="000092"/>
                </a:solidFill>
              </a:rPr>
              <a:t>THE WORLDS BEST BRANDS</a:t>
            </a:r>
            <a:endParaRPr lang="en-IN" sz="2200" i="1" dirty="0">
              <a:solidFill>
                <a:srgbClr val="000092"/>
              </a:solidFill>
            </a:endParaRPr>
          </a:p>
        </p:txBody>
      </p:sp>
      <p:pic>
        <p:nvPicPr>
          <p:cNvPr id="4098" name="Picture 2" descr="C:\Users\Harshal Ganjawalla\Desktop\sirocco-ovens-178523_1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3314" y="4071934"/>
            <a:ext cx="2143140" cy="476253"/>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Harshal Ganjawalla\Desktop\LOGO_FAGO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1928794"/>
            <a:ext cx="2500330" cy="102760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Harshal Ganjawalla\Desktop\MG - PRO\Important documents\MG - PRO  --  Logo (edi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5794" y="1714480"/>
            <a:ext cx="1857388" cy="1573074"/>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Harshal Ganjawalla\Desktop\image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1480" y="3919917"/>
            <a:ext cx="2143140" cy="745932"/>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C:\Users\Harshal Ganjawalla\Desktop\rational-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6190" y="5643570"/>
            <a:ext cx="2012310" cy="714380"/>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C:\Users\Harshal Ganjawalla\Desktop\LOGO SAMMIC.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57232" y="5429256"/>
            <a:ext cx="1714512" cy="929852"/>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C:\Users\Harshal Ganjawalla\Desktop\woodstone_logo.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285992" y="7143768"/>
            <a:ext cx="2214578" cy="50617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Date Placeholder 9"/>
          <p:cNvSpPr>
            <a:spLocks noGrp="1"/>
          </p:cNvSpPr>
          <p:nvPr>
            <p:ph type="dt" sz="half" idx="10"/>
          </p:nvPr>
        </p:nvSpPr>
        <p:spPr/>
        <p:txBody>
          <a:bodyPr/>
          <a:lstStyle/>
          <a:p>
            <a:fld id="{7EDBA4AF-361E-4CAB-ACB4-729532638F8E}" type="datetime1">
              <a:rPr lang="en-IN" smtClean="0"/>
              <a:pPr/>
              <a:t>02-10-2014</a:t>
            </a:fld>
            <a:endParaRPr lang="en-IN" dirty="0"/>
          </a:p>
        </p:txBody>
      </p:sp>
      <p:sp>
        <p:nvSpPr>
          <p:cNvPr id="11" name="Slide Number Placeholder 10"/>
          <p:cNvSpPr>
            <a:spLocks noGrp="1"/>
          </p:cNvSpPr>
          <p:nvPr>
            <p:ph type="sldNum" sz="quarter" idx="12"/>
          </p:nvPr>
        </p:nvSpPr>
        <p:spPr/>
        <p:txBody>
          <a:bodyPr/>
          <a:lstStyle/>
          <a:p>
            <a:fld id="{79BEE7FF-6AE6-40C5-BDBE-3884BD3D34E3}" type="slidenum">
              <a:rPr lang="en-IN" smtClean="0"/>
              <a:pPr/>
              <a:t>11</a:t>
            </a:fld>
            <a:endParaRPr lang="en-IN" dirty="0"/>
          </a:p>
        </p:txBody>
      </p:sp>
    </p:spTree>
    <p:extLst>
      <p:ext uri="{BB962C8B-B14F-4D97-AF65-F5344CB8AC3E}">
        <p14:creationId xmlns:p14="http://schemas.microsoft.com/office/powerpoint/2010/main" xmlns="" val="1562329596"/>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8" y="285720"/>
            <a:ext cx="4414800" cy="1569660"/>
          </a:xfrm>
          <a:prstGeom prst="rect">
            <a:avLst/>
          </a:prstGeom>
        </p:spPr>
        <p:txBody>
          <a:bodyPr wrap="square">
            <a:spAutoFit/>
          </a:bodyPr>
          <a:lstStyle/>
          <a:p>
            <a:r>
              <a:rPr lang="en-IN" i="1" dirty="0">
                <a:solidFill>
                  <a:srgbClr val="000092"/>
                </a:solidFill>
              </a:rPr>
              <a:t>We provide optimal solutions </a:t>
            </a:r>
            <a:r>
              <a:rPr lang="en-IN" i="1" dirty="0" smtClean="0">
                <a:solidFill>
                  <a:srgbClr val="000092"/>
                </a:solidFill>
              </a:rPr>
              <a:t>for:</a:t>
            </a:r>
          </a:p>
          <a:p>
            <a:endParaRPr lang="en-IN" sz="800" i="1" dirty="0">
              <a:solidFill>
                <a:srgbClr val="000092"/>
              </a:solidFill>
            </a:endParaRPr>
          </a:p>
          <a:p>
            <a:pPr marL="342900" indent="-342900">
              <a:buFont typeface="Arial" pitchFamily="34" charset="0"/>
              <a:buChar char="•"/>
            </a:pPr>
            <a:r>
              <a:rPr lang="en-IN" sz="1400" i="1" dirty="0" smtClean="0">
                <a:solidFill>
                  <a:schemeClr val="tx1">
                    <a:lumMod val="65000"/>
                    <a:lumOff val="35000"/>
                  </a:schemeClr>
                </a:solidFill>
              </a:rPr>
              <a:t>Hotels</a:t>
            </a:r>
            <a:r>
              <a:rPr lang="en-IN" sz="1400" i="1" dirty="0">
                <a:solidFill>
                  <a:schemeClr val="tx1">
                    <a:lumMod val="65000"/>
                    <a:lumOff val="35000"/>
                  </a:schemeClr>
                </a:solidFill>
              </a:rPr>
              <a:t>, restaurants, bars, cafes &amp; </a:t>
            </a:r>
            <a:r>
              <a:rPr lang="en-IN" sz="1400" i="1" dirty="0" smtClean="0">
                <a:solidFill>
                  <a:schemeClr val="tx1">
                    <a:lumMod val="65000"/>
                    <a:lumOff val="35000"/>
                  </a:schemeClr>
                </a:solidFill>
              </a:rPr>
              <a:t>bakeries</a:t>
            </a:r>
            <a:endParaRPr lang="en-IN" sz="1400" i="1" dirty="0">
              <a:solidFill>
                <a:schemeClr val="tx1">
                  <a:lumMod val="65000"/>
                  <a:lumOff val="35000"/>
                </a:schemeClr>
              </a:solidFill>
            </a:endParaRPr>
          </a:p>
          <a:p>
            <a:pPr marL="342900" indent="-342900">
              <a:buFont typeface="Arial" pitchFamily="34" charset="0"/>
              <a:buChar char="•"/>
            </a:pPr>
            <a:r>
              <a:rPr lang="en-IN" sz="1400" i="1" dirty="0" smtClean="0">
                <a:solidFill>
                  <a:schemeClr val="tx1">
                    <a:lumMod val="65000"/>
                    <a:lumOff val="35000"/>
                  </a:schemeClr>
                </a:solidFill>
              </a:rPr>
              <a:t>Frozen </a:t>
            </a:r>
            <a:r>
              <a:rPr lang="en-IN" sz="1400" i="1" dirty="0">
                <a:solidFill>
                  <a:schemeClr val="tx1">
                    <a:lumMod val="65000"/>
                    <a:lumOff val="35000"/>
                  </a:schemeClr>
                </a:solidFill>
              </a:rPr>
              <a:t>foods &amp; </a:t>
            </a:r>
            <a:r>
              <a:rPr lang="en-IN" sz="1400" i="1" dirty="0" smtClean="0">
                <a:solidFill>
                  <a:schemeClr val="tx1">
                    <a:lumMod val="65000"/>
                    <a:lumOff val="35000"/>
                  </a:schemeClr>
                </a:solidFill>
              </a:rPr>
              <a:t>beverages</a:t>
            </a:r>
            <a:endParaRPr lang="en-IN" sz="1400" i="1" dirty="0">
              <a:solidFill>
                <a:schemeClr val="tx1">
                  <a:lumMod val="65000"/>
                  <a:lumOff val="35000"/>
                </a:schemeClr>
              </a:solidFill>
            </a:endParaRPr>
          </a:p>
          <a:p>
            <a:pPr marL="342900" indent="-342900">
              <a:buFont typeface="Arial" pitchFamily="34" charset="0"/>
              <a:buChar char="•"/>
            </a:pPr>
            <a:r>
              <a:rPr lang="en-IN" sz="1400" i="1" dirty="0" smtClean="0">
                <a:solidFill>
                  <a:schemeClr val="tx1">
                    <a:lumMod val="65000"/>
                    <a:lumOff val="35000"/>
                  </a:schemeClr>
                </a:solidFill>
              </a:rPr>
              <a:t>Food retail</a:t>
            </a:r>
            <a:endParaRPr lang="en-IN" sz="1400" i="1" dirty="0">
              <a:solidFill>
                <a:schemeClr val="tx1">
                  <a:lumMod val="65000"/>
                  <a:lumOff val="35000"/>
                </a:schemeClr>
              </a:solidFill>
            </a:endParaRPr>
          </a:p>
          <a:p>
            <a:pPr marL="342900" indent="-342900">
              <a:buFont typeface="Arial" pitchFamily="34" charset="0"/>
              <a:buChar char="•"/>
            </a:pPr>
            <a:r>
              <a:rPr lang="en-IN" sz="1400" i="1" dirty="0" smtClean="0">
                <a:solidFill>
                  <a:schemeClr val="tx1">
                    <a:lumMod val="65000"/>
                    <a:lumOff val="35000"/>
                  </a:schemeClr>
                </a:solidFill>
              </a:rPr>
              <a:t>Water purification</a:t>
            </a:r>
            <a:endParaRPr lang="en-IN" sz="1400" i="1" dirty="0">
              <a:solidFill>
                <a:schemeClr val="tx1">
                  <a:lumMod val="65000"/>
                  <a:lumOff val="35000"/>
                </a:schemeClr>
              </a:solidFill>
            </a:endParaRPr>
          </a:p>
          <a:p>
            <a:pPr marL="342900" indent="-342900">
              <a:buFont typeface="Arial" pitchFamily="34" charset="0"/>
              <a:buChar char="•"/>
            </a:pPr>
            <a:r>
              <a:rPr lang="en-IN" sz="1400" i="1" dirty="0" smtClean="0">
                <a:solidFill>
                  <a:schemeClr val="tx1">
                    <a:lumMod val="65000"/>
                    <a:lumOff val="35000"/>
                  </a:schemeClr>
                </a:solidFill>
              </a:rPr>
              <a:t>Water </a:t>
            </a:r>
            <a:r>
              <a:rPr lang="en-IN" sz="1400" i="1" dirty="0">
                <a:solidFill>
                  <a:schemeClr val="tx1">
                    <a:lumMod val="65000"/>
                    <a:lumOff val="35000"/>
                  </a:schemeClr>
                </a:solidFill>
              </a:rPr>
              <a:t>cooling</a:t>
            </a:r>
          </a:p>
        </p:txBody>
      </p:sp>
      <p:pic>
        <p:nvPicPr>
          <p:cNvPr id="3" name="Picture 6" descr="C:\Users\Harshal Ganjawalla\Desktop\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8802" y="2143108"/>
            <a:ext cx="905206" cy="85725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7" descr="C:\Users\Harshal Ganjawalla\Desktop\Logo_of_Sbarro,_LLC.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56" y="2285984"/>
            <a:ext cx="717307" cy="57150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C:\Users\Harshal Ganjawalla\Desktop\mainland-china-log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86125" y="2244690"/>
            <a:ext cx="1285884" cy="48230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9" descr="C:\Users\Harshal Ganjawalla\Desktop\oh-calcutta-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0636" y="2255741"/>
            <a:ext cx="1143008" cy="41561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0" descr="C:\Users\Harshal Ganjawalla\Desktop\the-irish-house.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9270" t="6381" r="9077" b="11134"/>
          <a:stretch/>
        </p:blipFill>
        <p:spPr bwMode="auto">
          <a:xfrm>
            <a:off x="637974" y="3420771"/>
            <a:ext cx="938579" cy="100835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1" descr="C:\Users\Harshal Ganjawalla\Desktop\pizza-expres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94350" y="3420765"/>
            <a:ext cx="934584" cy="106948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3" descr="C:\Users\Harshal Ganjawalla\Desktop\578619_527695300615444_1910604825_n.pn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t="14757" b="17479"/>
          <a:stretch/>
        </p:blipFill>
        <p:spPr bwMode="auto">
          <a:xfrm>
            <a:off x="3429000" y="3357554"/>
            <a:ext cx="1143008" cy="107577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5" descr="C:\Users\Harshal Ganjawalla\Desktop\moshes.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8848" t="13353" r="10810" b="12893"/>
          <a:stretch/>
        </p:blipFill>
        <p:spPr bwMode="auto">
          <a:xfrm>
            <a:off x="642918" y="4929190"/>
            <a:ext cx="882327" cy="85725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6" descr="C:\Users\Harshal Ganjawalla\Desktop\hyatt_logo00.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928802" y="5214942"/>
            <a:ext cx="1285883" cy="47065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7" descr="C:\Users\Harshal Ganjawalla\Desktop\limo.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43314" y="4929190"/>
            <a:ext cx="857255" cy="72581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9" descr="C:\Users\Harshal Ganjawalla\Desktop\logo.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00042" y="6572264"/>
            <a:ext cx="1278855" cy="71438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0" descr="C:\Users\Harshal Ganjawalla\Desktop\373181-the-fishermans-wharf.PNG"/>
          <p:cNvPicPr>
            <a:picLocks noChangeAspect="1" noChangeArrowheads="1"/>
          </p:cNvPicPr>
          <p:nvPr/>
        </p:nvPicPr>
        <p:blipFill>
          <a:blip r:embed="rId13">
            <a:extLst>
              <a:ext uri="{28A0092B-C50C-407E-A947-70E740481C1C}">
                <a14:useLocalDpi xmlns:a14="http://schemas.microsoft.com/office/drawing/2010/main" xmlns="" val="0"/>
              </a:ext>
            </a:extLst>
          </a:blip>
          <a:srcRect t="6293" b="5602"/>
          <a:stretch>
            <a:fillRect/>
          </a:stretch>
        </p:blipFill>
        <p:spPr bwMode="auto">
          <a:xfrm>
            <a:off x="2000240" y="6357950"/>
            <a:ext cx="1357322" cy="92869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1" descr="C:\Users\Harshal Ganjawalla\Desktop\images (2).jp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3571876" y="6429388"/>
            <a:ext cx="1221878" cy="857256"/>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Date Placeholder 18"/>
          <p:cNvSpPr>
            <a:spLocks noGrp="1"/>
          </p:cNvSpPr>
          <p:nvPr>
            <p:ph type="dt" sz="half" idx="10"/>
          </p:nvPr>
        </p:nvSpPr>
        <p:spPr/>
        <p:txBody>
          <a:bodyPr/>
          <a:lstStyle/>
          <a:p>
            <a:fld id="{C855BB7C-4A3A-445C-B8AB-D36901B0276F}" type="datetime1">
              <a:rPr lang="en-IN" smtClean="0"/>
              <a:pPr/>
              <a:t>02-10-2014</a:t>
            </a:fld>
            <a:endParaRPr lang="en-IN" dirty="0"/>
          </a:p>
        </p:txBody>
      </p:sp>
      <p:sp>
        <p:nvSpPr>
          <p:cNvPr id="20" name="Slide Number Placeholder 19"/>
          <p:cNvSpPr>
            <a:spLocks noGrp="1"/>
          </p:cNvSpPr>
          <p:nvPr>
            <p:ph type="sldNum" sz="quarter" idx="12"/>
          </p:nvPr>
        </p:nvSpPr>
        <p:spPr/>
        <p:txBody>
          <a:bodyPr/>
          <a:lstStyle/>
          <a:p>
            <a:fld id="{79BEE7FF-6AE6-40C5-BDBE-3884BD3D34E3}" type="slidenum">
              <a:rPr lang="en-IN" smtClean="0"/>
              <a:pPr/>
              <a:t>12</a:t>
            </a:fld>
            <a:endParaRPr lang="en-IN" dirty="0"/>
          </a:p>
        </p:txBody>
      </p:sp>
      <p:pic>
        <p:nvPicPr>
          <p:cNvPr id="2050" name="Picture 2" descr="C:\Users\Harshal Ganjawalla\Desktop\images.jpg"/>
          <p:cNvPicPr>
            <a:picLocks noChangeAspect="1" noChangeArrowheads="1"/>
          </p:cNvPicPr>
          <p:nvPr/>
        </p:nvPicPr>
        <p:blipFill>
          <a:blip r:embed="rId15"/>
          <a:srcRect/>
          <a:stretch>
            <a:fillRect/>
          </a:stretch>
        </p:blipFill>
        <p:spPr bwMode="auto">
          <a:xfrm>
            <a:off x="5143512" y="6215074"/>
            <a:ext cx="1000132" cy="1000132"/>
          </a:xfrm>
          <a:prstGeom prst="rect">
            <a:avLst/>
          </a:prstGeom>
          <a:noFill/>
        </p:spPr>
      </p:pic>
      <p:pic>
        <p:nvPicPr>
          <p:cNvPr id="1026" name="Picture 2" descr="C:\Users\Harshal Ganjawalla\Desktop\295px-Sarovar_Hotels_Logo.svg.png"/>
          <p:cNvPicPr>
            <a:picLocks noChangeAspect="1" noChangeArrowheads="1"/>
          </p:cNvPicPr>
          <p:nvPr/>
        </p:nvPicPr>
        <p:blipFill>
          <a:blip r:embed="rId16"/>
          <a:srcRect/>
          <a:stretch>
            <a:fillRect/>
          </a:stretch>
        </p:blipFill>
        <p:spPr bwMode="auto">
          <a:xfrm>
            <a:off x="642919" y="7715272"/>
            <a:ext cx="1143008" cy="581190"/>
          </a:xfrm>
          <a:prstGeom prst="rect">
            <a:avLst/>
          </a:prstGeom>
          <a:noFill/>
        </p:spPr>
      </p:pic>
      <p:pic>
        <p:nvPicPr>
          <p:cNvPr id="1027" name="Picture 3" descr="C:\Users\Harshal Ganjawalla\Desktop\torrent.png"/>
          <p:cNvPicPr>
            <a:picLocks noChangeAspect="1" noChangeArrowheads="1"/>
          </p:cNvPicPr>
          <p:nvPr/>
        </p:nvPicPr>
        <p:blipFill>
          <a:blip r:embed="rId17"/>
          <a:srcRect l="6276" t="24794" r="12133" b="31818"/>
          <a:stretch>
            <a:fillRect/>
          </a:stretch>
        </p:blipFill>
        <p:spPr bwMode="auto">
          <a:xfrm>
            <a:off x="2143116" y="7858148"/>
            <a:ext cx="1143008" cy="326574"/>
          </a:xfrm>
          <a:prstGeom prst="rect">
            <a:avLst/>
          </a:prstGeom>
          <a:noFill/>
        </p:spPr>
      </p:pic>
      <p:pic>
        <p:nvPicPr>
          <p:cNvPr id="1028" name="Picture 4"/>
          <p:cNvPicPr>
            <a:picLocks noChangeAspect="1" noChangeArrowheads="1"/>
          </p:cNvPicPr>
          <p:nvPr/>
        </p:nvPicPr>
        <p:blipFill>
          <a:blip r:embed="rId18"/>
          <a:srcRect/>
          <a:stretch>
            <a:fillRect/>
          </a:stretch>
        </p:blipFill>
        <p:spPr bwMode="auto">
          <a:xfrm>
            <a:off x="3571876" y="7786710"/>
            <a:ext cx="1143008" cy="381003"/>
          </a:xfrm>
          <a:prstGeom prst="rect">
            <a:avLst/>
          </a:prstGeom>
          <a:noFill/>
          <a:ln w="9525">
            <a:noFill/>
            <a:miter lim="800000"/>
            <a:headEnd/>
            <a:tailEnd/>
          </a:ln>
          <a:effectLst/>
        </p:spPr>
      </p:pic>
      <p:pic>
        <p:nvPicPr>
          <p:cNvPr id="1029" name="Picture 5" descr="C:\Users\Harshal Ganjawalla\Desktop\brand_masala_library.jpg"/>
          <p:cNvPicPr>
            <a:picLocks noChangeAspect="1" noChangeArrowheads="1"/>
          </p:cNvPicPr>
          <p:nvPr/>
        </p:nvPicPr>
        <p:blipFill>
          <a:blip r:embed="rId19"/>
          <a:srcRect l="13158" r="7894"/>
          <a:stretch>
            <a:fillRect/>
          </a:stretch>
        </p:blipFill>
        <p:spPr bwMode="auto">
          <a:xfrm>
            <a:off x="5072074" y="7429520"/>
            <a:ext cx="1172038" cy="1000132"/>
          </a:xfrm>
          <a:prstGeom prst="rect">
            <a:avLst/>
          </a:prstGeom>
          <a:noFill/>
        </p:spPr>
      </p:pic>
      <p:pic>
        <p:nvPicPr>
          <p:cNvPr id="1030" name="Picture 6" descr="C:\Users\Harshal Ganjawalla\Desktop\cafeccino_logo.jpg"/>
          <p:cNvPicPr>
            <a:picLocks noChangeAspect="1" noChangeArrowheads="1"/>
          </p:cNvPicPr>
          <p:nvPr/>
        </p:nvPicPr>
        <p:blipFill>
          <a:blip r:embed="rId20"/>
          <a:srcRect/>
          <a:stretch>
            <a:fillRect/>
          </a:stretch>
        </p:blipFill>
        <p:spPr bwMode="auto">
          <a:xfrm>
            <a:off x="5072074" y="5143504"/>
            <a:ext cx="1136610" cy="285752"/>
          </a:xfrm>
          <a:prstGeom prst="rect">
            <a:avLst/>
          </a:prstGeom>
          <a:noFill/>
        </p:spPr>
      </p:pic>
      <p:pic>
        <p:nvPicPr>
          <p:cNvPr id="18" name="Picture 3" descr="C:\Users\Harshal Ganjawalla\Desktop\1471124_437361023056439_1374435699_n.jpg"/>
          <p:cNvPicPr>
            <a:picLocks noChangeAspect="1" noChangeArrowheads="1"/>
          </p:cNvPicPr>
          <p:nvPr/>
        </p:nvPicPr>
        <p:blipFill>
          <a:blip r:embed="rId21" cstate="print"/>
          <a:srcRect l="9783" t="26087" r="11956" b="26087"/>
          <a:stretch>
            <a:fillRect/>
          </a:stretch>
        </p:blipFill>
        <p:spPr bwMode="auto">
          <a:xfrm>
            <a:off x="4786322" y="3428992"/>
            <a:ext cx="1714512" cy="785818"/>
          </a:xfrm>
          <a:prstGeom prst="rect">
            <a:avLst/>
          </a:prstGeom>
          <a:noFill/>
        </p:spPr>
      </p:pic>
    </p:spTree>
    <p:extLst>
      <p:ext uri="{BB962C8B-B14F-4D97-AF65-F5344CB8AC3E}">
        <p14:creationId xmlns:p14="http://schemas.microsoft.com/office/powerpoint/2010/main" xmlns="" val="1488579902"/>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90" y="6215074"/>
            <a:ext cx="6429420" cy="2446824"/>
          </a:xfrm>
          <a:prstGeom prst="rect">
            <a:avLst/>
          </a:prstGeom>
        </p:spPr>
        <p:txBody>
          <a:bodyPr wrap="square">
            <a:spAutoFit/>
          </a:bodyPr>
          <a:lstStyle/>
          <a:p>
            <a:pPr algn="just"/>
            <a:r>
              <a:rPr lang="en-IN" sz="1600" i="1" dirty="0" smtClean="0">
                <a:solidFill>
                  <a:schemeClr val="tx1">
                    <a:lumMod val="85000"/>
                    <a:lumOff val="15000"/>
                  </a:schemeClr>
                </a:solidFill>
              </a:rPr>
              <a:t>MGPRO brings to you, a truly world class range of Gastro-norm refrigeration products, that enhance the skills of modern kitchen professionals.</a:t>
            </a:r>
          </a:p>
          <a:p>
            <a:pPr algn="just"/>
            <a:endParaRPr lang="en-IN" sz="700" i="1" dirty="0" smtClean="0">
              <a:solidFill>
                <a:schemeClr val="tx1">
                  <a:lumMod val="85000"/>
                  <a:lumOff val="15000"/>
                </a:schemeClr>
              </a:solidFill>
            </a:endParaRPr>
          </a:p>
          <a:p>
            <a:pPr algn="just"/>
            <a:r>
              <a:rPr lang="en-IN" sz="1600" i="1" dirty="0" smtClean="0">
                <a:solidFill>
                  <a:schemeClr val="tx1">
                    <a:lumMod val="85000"/>
                    <a:lumOff val="15000"/>
                  </a:schemeClr>
                </a:solidFill>
              </a:rPr>
              <a:t>With MGPRO, you say good-bye to power-guzzling, rust-catching and crudely fabricated equipment and actually enjoy the benefits of sturdy equipment built with AISI 304 Grade Stainless Steel; flawless controls; reliable refrigeration system, energy saving design and enviable after sales service support. Some of the leading brands of hotels, restaurants and cafes fall back upon us for their requirements.</a:t>
            </a:r>
            <a:endParaRPr lang="en-IN" sz="1600" i="1" dirty="0">
              <a:solidFill>
                <a:schemeClr val="tx1">
                  <a:lumMod val="85000"/>
                  <a:lumOff val="15000"/>
                </a:schemeClr>
              </a:solidFill>
            </a:endParaRPr>
          </a:p>
        </p:txBody>
      </p:sp>
      <p:pic>
        <p:nvPicPr>
          <p:cNvPr id="1026" name="Picture 2"/>
          <p:cNvPicPr>
            <a:picLocks noChangeAspect="1" noChangeArrowheads="1"/>
          </p:cNvPicPr>
          <p:nvPr/>
        </p:nvPicPr>
        <p:blipFill>
          <a:blip r:embed="rId2"/>
          <a:srcRect/>
          <a:stretch>
            <a:fillRect/>
          </a:stretch>
        </p:blipFill>
        <p:spPr bwMode="auto">
          <a:xfrm>
            <a:off x="0" y="857224"/>
            <a:ext cx="6858000" cy="5143500"/>
          </a:xfrm>
          <a:prstGeom prst="rect">
            <a:avLst/>
          </a:prstGeom>
          <a:noFill/>
          <a:ln w="9525">
            <a:noFill/>
            <a:miter lim="800000"/>
            <a:headEnd/>
            <a:tailEnd/>
          </a:ln>
          <a:effectLst/>
        </p:spPr>
      </p:pic>
      <p:sp>
        <p:nvSpPr>
          <p:cNvPr id="4" name="TextBox 3"/>
          <p:cNvSpPr txBox="1"/>
          <p:nvPr/>
        </p:nvSpPr>
        <p:spPr>
          <a:xfrm>
            <a:off x="142852" y="214282"/>
            <a:ext cx="5643578" cy="430887"/>
          </a:xfrm>
          <a:prstGeom prst="rect">
            <a:avLst/>
          </a:prstGeom>
          <a:noFill/>
        </p:spPr>
        <p:txBody>
          <a:bodyPr wrap="square" rtlCol="0">
            <a:spAutoFit/>
          </a:bodyPr>
          <a:lstStyle/>
          <a:p>
            <a:r>
              <a:rPr lang="en-IN" sz="2200" i="1" dirty="0" smtClean="0">
                <a:solidFill>
                  <a:srgbClr val="002060"/>
                </a:solidFill>
              </a:rPr>
              <a:t>PROFESSIONAL REFRIGERATION SOLUTIONS</a:t>
            </a:r>
            <a:endParaRPr lang="en-IN" sz="2200" i="1" dirty="0">
              <a:solidFill>
                <a:srgbClr val="002060"/>
              </a:solidFill>
            </a:endParaRPr>
          </a:p>
        </p:txBody>
      </p:sp>
      <p:pic>
        <p:nvPicPr>
          <p:cNvPr id="5" name="Picture 4" descr="MG - PRO  --  Logo (edit).jpg"/>
          <p:cNvPicPr>
            <a:picLocks noChangeAspect="1"/>
          </p:cNvPicPr>
          <p:nvPr/>
        </p:nvPicPr>
        <p:blipFill>
          <a:blip r:embed="rId3"/>
          <a:stretch>
            <a:fillRect/>
          </a:stretch>
        </p:blipFill>
        <p:spPr>
          <a:xfrm>
            <a:off x="6072766" y="142844"/>
            <a:ext cx="785234" cy="642910"/>
          </a:xfrm>
          <a:prstGeom prst="rect">
            <a:avLst/>
          </a:prstGeom>
        </p:spPr>
      </p:pic>
      <p:sp>
        <p:nvSpPr>
          <p:cNvPr id="6" name="Date Placeholder 5"/>
          <p:cNvSpPr>
            <a:spLocks noGrp="1"/>
          </p:cNvSpPr>
          <p:nvPr>
            <p:ph type="dt" sz="half" idx="10"/>
          </p:nvPr>
        </p:nvSpPr>
        <p:spPr/>
        <p:txBody>
          <a:bodyPr/>
          <a:lstStyle/>
          <a:p>
            <a:fld id="{DFAD2136-9810-4596-8BEC-736ED32B35EB}" type="datetime1">
              <a:rPr lang="en-IN" smtClean="0"/>
              <a:pPr/>
              <a:t>02-10-2014</a:t>
            </a:fld>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13</a:t>
            </a:fld>
            <a:endParaRPr lang="en-IN" dirty="0"/>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69" y="380971"/>
            <a:ext cx="6322263" cy="2092881"/>
          </a:xfrm>
          <a:prstGeom prst="rect">
            <a:avLst/>
          </a:prstGeom>
        </p:spPr>
        <p:txBody>
          <a:bodyPr wrap="square">
            <a:spAutoFit/>
          </a:bodyPr>
          <a:lstStyle/>
          <a:p>
            <a:pPr algn="just"/>
            <a:r>
              <a:rPr lang="en-IN" i="1" dirty="0" smtClean="0">
                <a:solidFill>
                  <a:srgbClr val="000092"/>
                </a:solidFill>
                <a:latin typeface="Calibri" pitchFamily="34" charset="0"/>
              </a:rPr>
              <a:t>REFRIGERATED REACH IN CABINETS</a:t>
            </a:r>
          </a:p>
          <a:p>
            <a:pPr algn="just"/>
            <a:r>
              <a:rPr lang="en-IN" sz="1400" i="1" dirty="0" smtClean="0">
                <a:solidFill>
                  <a:schemeClr val="tx1">
                    <a:lumMod val="65000"/>
                    <a:lumOff val="35000"/>
                  </a:schemeClr>
                </a:solidFill>
                <a:latin typeface="Calibri" pitchFamily="34" charset="0"/>
              </a:rPr>
              <a:t>MGPRO Reach In Cabinets suitable for 2 x GN 1/1 sizes are built in SS304 on the inside and outside (including the back and bottom), with reliable Emerson / Tecumseh compressors, LED temperature display, rounded internal edges for complete hygiene, removable magnetic gaskets for ease of cleaning, self closing doors with heaters to prevent condensation and heavy duty lockable castors. </a:t>
            </a:r>
          </a:p>
          <a:p>
            <a:pPr algn="just"/>
            <a:endParaRPr lang="en-IN" sz="1400" i="1" dirty="0" smtClean="0">
              <a:solidFill>
                <a:schemeClr val="tx1">
                  <a:lumMod val="65000"/>
                  <a:lumOff val="35000"/>
                </a:schemeClr>
              </a:solidFill>
              <a:latin typeface="Calibri" pitchFamily="34" charset="0"/>
            </a:endParaRPr>
          </a:p>
          <a:p>
            <a:pPr algn="just"/>
            <a:r>
              <a:rPr lang="en-IN" sz="1400" i="1" dirty="0" smtClean="0">
                <a:solidFill>
                  <a:schemeClr val="tx1">
                    <a:lumMod val="65000"/>
                    <a:lumOff val="35000"/>
                  </a:schemeClr>
                </a:solidFill>
                <a:latin typeface="Calibri" pitchFamily="34" charset="0"/>
              </a:rPr>
              <a:t>Chillers or Deep Freezers available in one, two or four door options; a choice of Static or Ventilated refrigeration; and in 600 and 1100 ltr. capacities.</a:t>
            </a:r>
            <a:endParaRPr lang="en-IN" sz="1400" i="1" dirty="0">
              <a:solidFill>
                <a:schemeClr val="tx1">
                  <a:lumMod val="65000"/>
                  <a:lumOff val="35000"/>
                </a:schemeClr>
              </a:solidFill>
              <a:latin typeface="Calibri" pitchFamily="34" charset="0"/>
            </a:endParaRPr>
          </a:p>
        </p:txBody>
      </p:sp>
      <p:pic>
        <p:nvPicPr>
          <p:cNvPr id="14338" name="Picture 2" descr="http://3.imimg.com/data3/DS/WN/MY-109582/two-half-door-gastronorm-refrigerator-freezer-500x500.gif"/>
          <p:cNvPicPr>
            <a:picLocks noChangeAspect="1" noChangeArrowheads="1"/>
          </p:cNvPicPr>
          <p:nvPr/>
        </p:nvPicPr>
        <p:blipFill>
          <a:blip r:embed="rId2"/>
          <a:srcRect/>
          <a:stretch>
            <a:fillRect/>
          </a:stretch>
        </p:blipFill>
        <p:spPr bwMode="auto">
          <a:xfrm>
            <a:off x="357166" y="2500298"/>
            <a:ext cx="1550091" cy="2357453"/>
          </a:xfrm>
          <a:prstGeom prst="rect">
            <a:avLst/>
          </a:prstGeom>
          <a:noFill/>
        </p:spPr>
      </p:pic>
      <p:pic>
        <p:nvPicPr>
          <p:cNvPr id="14339" name="Picture 3" descr="C:\Users\Harshal Ganjawalla\Desktop\GN1410BTM.jpg"/>
          <p:cNvPicPr>
            <a:picLocks noChangeAspect="1" noChangeArrowheads="1"/>
          </p:cNvPicPr>
          <p:nvPr/>
        </p:nvPicPr>
        <p:blipFill>
          <a:blip r:embed="rId3"/>
          <a:srcRect/>
          <a:stretch>
            <a:fillRect/>
          </a:stretch>
        </p:blipFill>
        <p:spPr bwMode="auto">
          <a:xfrm>
            <a:off x="2000240" y="2500298"/>
            <a:ext cx="1500198" cy="2424822"/>
          </a:xfrm>
          <a:prstGeom prst="rect">
            <a:avLst/>
          </a:prstGeom>
          <a:noFill/>
        </p:spPr>
      </p:pic>
      <p:sp>
        <p:nvSpPr>
          <p:cNvPr id="5" name="TextBox 4"/>
          <p:cNvSpPr txBox="1"/>
          <p:nvPr/>
        </p:nvSpPr>
        <p:spPr>
          <a:xfrm>
            <a:off x="142852" y="4857752"/>
            <a:ext cx="1857388" cy="430887"/>
          </a:xfrm>
          <a:prstGeom prst="rect">
            <a:avLst/>
          </a:prstGeom>
          <a:noFill/>
        </p:spPr>
        <p:txBody>
          <a:bodyPr wrap="square" rtlCol="0">
            <a:spAutoFit/>
          </a:bodyPr>
          <a:lstStyle/>
          <a:p>
            <a:r>
              <a:rPr lang="en-IN" sz="1050" dirty="0" smtClean="0">
                <a:latin typeface="Calibri" pitchFamily="34" charset="0"/>
              </a:rPr>
              <a:t>MG-GNDDVR (refrigerator)</a:t>
            </a:r>
          </a:p>
          <a:p>
            <a:r>
              <a:rPr lang="en-IN" sz="1050" dirty="0" smtClean="0">
                <a:latin typeface="Calibri" pitchFamily="34" charset="0"/>
              </a:rPr>
              <a:t>MG-GNDDVF (freezer)</a:t>
            </a:r>
            <a:endParaRPr lang="en-IN" sz="1050" dirty="0">
              <a:latin typeface="Calibri" pitchFamily="34" charset="0"/>
            </a:endParaRPr>
          </a:p>
        </p:txBody>
      </p:sp>
      <p:sp>
        <p:nvSpPr>
          <p:cNvPr id="7" name="TextBox 6"/>
          <p:cNvSpPr txBox="1"/>
          <p:nvPr/>
        </p:nvSpPr>
        <p:spPr>
          <a:xfrm>
            <a:off x="1928802" y="4857752"/>
            <a:ext cx="2000264" cy="430887"/>
          </a:xfrm>
          <a:prstGeom prst="rect">
            <a:avLst/>
          </a:prstGeom>
          <a:noFill/>
        </p:spPr>
        <p:txBody>
          <a:bodyPr wrap="square" rtlCol="0">
            <a:spAutoFit/>
          </a:bodyPr>
          <a:lstStyle/>
          <a:p>
            <a:r>
              <a:rPr lang="en-IN" sz="1050" dirty="0" smtClean="0">
                <a:latin typeface="Calibri" pitchFamily="34" charset="0"/>
              </a:rPr>
              <a:t>MG-GNDDDDVR (refrigerator)</a:t>
            </a:r>
          </a:p>
          <a:p>
            <a:r>
              <a:rPr lang="en-IN" sz="1050" dirty="0" smtClean="0">
                <a:latin typeface="Calibri" pitchFamily="34" charset="0"/>
              </a:rPr>
              <a:t>MG-GNDDDDVF (freezer)</a:t>
            </a:r>
            <a:endParaRPr lang="en-IN" sz="1050" dirty="0">
              <a:latin typeface="Calibri" pitchFamily="34" charset="0"/>
            </a:endParaRPr>
          </a:p>
        </p:txBody>
      </p:sp>
      <p:sp>
        <p:nvSpPr>
          <p:cNvPr id="8" name="TextBox 7"/>
          <p:cNvSpPr txBox="1"/>
          <p:nvPr/>
        </p:nvSpPr>
        <p:spPr>
          <a:xfrm>
            <a:off x="3929066" y="2500298"/>
            <a:ext cx="2714644" cy="707886"/>
          </a:xfrm>
          <a:prstGeom prst="rect">
            <a:avLst/>
          </a:prstGeom>
          <a:noFill/>
          <a:ln>
            <a:noFill/>
          </a:ln>
          <a:effectLst>
            <a:glow rad="228600">
              <a:schemeClr val="accent6">
                <a:satMod val="175000"/>
                <a:alpha val="40000"/>
              </a:schemeClr>
            </a:glow>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rtlCol="0">
            <a:spAutoFit/>
            <a:sp3d/>
          </a:bodyPr>
          <a:lstStyle/>
          <a:p>
            <a:r>
              <a:rPr lang="en-IN" sz="2000" i="1" dirty="0" smtClean="0">
                <a:solidFill>
                  <a:srgbClr val="000092"/>
                </a:solidFill>
                <a:effectLst/>
                <a:latin typeface="Calibri" pitchFamily="34" charset="0"/>
              </a:rPr>
              <a:t>Available with glass doors and LED lights.</a:t>
            </a:r>
            <a:endParaRPr lang="en-IN" sz="2000" i="1" dirty="0">
              <a:solidFill>
                <a:srgbClr val="000092"/>
              </a:solidFill>
              <a:effectLst/>
              <a:latin typeface="Calibri" pitchFamily="34" charset="0"/>
            </a:endParaRPr>
          </a:p>
        </p:txBody>
      </p:sp>
      <p:sp>
        <p:nvSpPr>
          <p:cNvPr id="9" name="TextBox 8"/>
          <p:cNvSpPr txBox="1"/>
          <p:nvPr/>
        </p:nvSpPr>
        <p:spPr>
          <a:xfrm>
            <a:off x="3929066" y="3214678"/>
            <a:ext cx="2839661" cy="1015663"/>
          </a:xfrm>
          <a:prstGeom prst="rect">
            <a:avLst/>
          </a:prstGeom>
          <a:noFill/>
          <a:ln>
            <a:noFill/>
          </a:ln>
          <a:effectLst>
            <a:glow rad="228600">
              <a:schemeClr val="accent6">
                <a:satMod val="175000"/>
                <a:alpha val="40000"/>
              </a:schemeClr>
            </a:glow>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IN" sz="2000" i="1" dirty="0" smtClean="0">
                <a:solidFill>
                  <a:srgbClr val="000092"/>
                </a:solidFill>
                <a:effectLst/>
                <a:latin typeface="Calibri" pitchFamily="34" charset="0"/>
              </a:rPr>
              <a:t>Available with one full door or two full doors too.</a:t>
            </a:r>
            <a:endParaRPr lang="en-IN" sz="2000" i="1" dirty="0">
              <a:solidFill>
                <a:srgbClr val="000092"/>
              </a:solidFill>
              <a:effectLst/>
              <a:latin typeface="Calibri" pitchFamily="34" charset="0"/>
            </a:endParaRPr>
          </a:p>
        </p:txBody>
      </p:sp>
      <p:pic>
        <p:nvPicPr>
          <p:cNvPr id="14340" name="Picture 4" descr="C:\Users\Harshal Ganjawalla\Desktop\Logo_Tecumseh Horizontal_249x72.jpg"/>
          <p:cNvPicPr>
            <a:picLocks noChangeAspect="1" noChangeArrowheads="1"/>
          </p:cNvPicPr>
          <p:nvPr/>
        </p:nvPicPr>
        <p:blipFill>
          <a:blip r:embed="rId4"/>
          <a:srcRect/>
          <a:stretch>
            <a:fillRect/>
          </a:stretch>
        </p:blipFill>
        <p:spPr bwMode="auto">
          <a:xfrm>
            <a:off x="1071546" y="8715404"/>
            <a:ext cx="1298303" cy="428596"/>
          </a:xfrm>
          <a:prstGeom prst="rect">
            <a:avLst/>
          </a:prstGeom>
          <a:noFill/>
        </p:spPr>
      </p:pic>
      <p:pic>
        <p:nvPicPr>
          <p:cNvPr id="14341" name="Picture 5" descr="C:\Users\Harshal Ganjawalla\Desktop\dixell3.jpg"/>
          <p:cNvPicPr>
            <a:picLocks noChangeAspect="1" noChangeArrowheads="1"/>
          </p:cNvPicPr>
          <p:nvPr/>
        </p:nvPicPr>
        <p:blipFill>
          <a:blip r:embed="rId5"/>
          <a:srcRect r="7143"/>
          <a:stretch>
            <a:fillRect/>
          </a:stretch>
        </p:blipFill>
        <p:spPr bwMode="auto">
          <a:xfrm>
            <a:off x="2357430" y="8781342"/>
            <a:ext cx="857256" cy="362658"/>
          </a:xfrm>
          <a:prstGeom prst="rect">
            <a:avLst/>
          </a:prstGeom>
          <a:noFill/>
        </p:spPr>
      </p:pic>
      <p:pic>
        <p:nvPicPr>
          <p:cNvPr id="14342" name="Picture 6" descr="C:\Users\Harshal Ganjawalla\Desktop\Danfoss_logo.png"/>
          <p:cNvPicPr>
            <a:picLocks noChangeAspect="1" noChangeArrowheads="1"/>
          </p:cNvPicPr>
          <p:nvPr/>
        </p:nvPicPr>
        <p:blipFill>
          <a:blip r:embed="rId6" cstate="print"/>
          <a:srcRect/>
          <a:stretch>
            <a:fillRect/>
          </a:stretch>
        </p:blipFill>
        <p:spPr bwMode="auto">
          <a:xfrm>
            <a:off x="3214686" y="8727304"/>
            <a:ext cx="714379" cy="416696"/>
          </a:xfrm>
          <a:prstGeom prst="rect">
            <a:avLst/>
          </a:prstGeom>
          <a:noFill/>
        </p:spPr>
      </p:pic>
      <p:pic>
        <p:nvPicPr>
          <p:cNvPr id="14343" name="Picture 7" descr="C:\Users\Harshal Ganjawalla\Desktop\download.jpg"/>
          <p:cNvPicPr>
            <a:picLocks noChangeAspect="1" noChangeArrowheads="1"/>
          </p:cNvPicPr>
          <p:nvPr/>
        </p:nvPicPr>
        <p:blipFill>
          <a:blip r:embed="rId7"/>
          <a:srcRect/>
          <a:stretch>
            <a:fillRect/>
          </a:stretch>
        </p:blipFill>
        <p:spPr bwMode="auto">
          <a:xfrm>
            <a:off x="4000504" y="8643966"/>
            <a:ext cx="889002" cy="500034"/>
          </a:xfrm>
          <a:prstGeom prst="rect">
            <a:avLst/>
          </a:prstGeom>
          <a:noFill/>
        </p:spPr>
      </p:pic>
      <p:pic>
        <p:nvPicPr>
          <p:cNvPr id="14344" name="Picture 8" descr="C:\Users\Harshal Ganjawalla\Desktop\logo_compex.gif"/>
          <p:cNvPicPr>
            <a:picLocks noChangeAspect="1" noChangeArrowheads="1"/>
          </p:cNvPicPr>
          <p:nvPr/>
        </p:nvPicPr>
        <p:blipFill>
          <a:blip r:embed="rId8"/>
          <a:srcRect/>
          <a:stretch>
            <a:fillRect/>
          </a:stretch>
        </p:blipFill>
        <p:spPr bwMode="auto">
          <a:xfrm>
            <a:off x="4929198" y="8507731"/>
            <a:ext cx="890588" cy="636269"/>
          </a:xfrm>
          <a:prstGeom prst="rect">
            <a:avLst/>
          </a:prstGeom>
          <a:noFill/>
        </p:spPr>
      </p:pic>
      <p:pic>
        <p:nvPicPr>
          <p:cNvPr id="14345" name="Picture 9" descr="C:\Users\Harshal Ganjawalla\Desktop\logo.gif"/>
          <p:cNvPicPr>
            <a:picLocks noChangeAspect="1" noChangeArrowheads="1"/>
          </p:cNvPicPr>
          <p:nvPr/>
        </p:nvPicPr>
        <p:blipFill>
          <a:blip r:embed="rId9"/>
          <a:srcRect/>
          <a:stretch>
            <a:fillRect/>
          </a:stretch>
        </p:blipFill>
        <p:spPr bwMode="auto">
          <a:xfrm>
            <a:off x="5857892" y="8693782"/>
            <a:ext cx="1000108" cy="450218"/>
          </a:xfrm>
          <a:prstGeom prst="rect">
            <a:avLst/>
          </a:prstGeom>
          <a:noFill/>
        </p:spPr>
      </p:pic>
      <p:pic>
        <p:nvPicPr>
          <p:cNvPr id="15" name="Picture 2"/>
          <p:cNvPicPr>
            <a:picLocks noChangeAspect="1" noChangeArrowheads="1"/>
          </p:cNvPicPr>
          <p:nvPr/>
        </p:nvPicPr>
        <p:blipFill>
          <a:blip r:embed="rId10"/>
          <a:srcRect/>
          <a:stretch>
            <a:fillRect/>
          </a:stretch>
        </p:blipFill>
        <p:spPr bwMode="auto">
          <a:xfrm>
            <a:off x="0" y="8643946"/>
            <a:ext cx="1000108" cy="500054"/>
          </a:xfrm>
          <a:prstGeom prst="rect">
            <a:avLst/>
          </a:prstGeom>
          <a:noFill/>
          <a:ln w="9525">
            <a:noFill/>
            <a:miter lim="800000"/>
            <a:headEnd/>
            <a:tailEnd/>
          </a:ln>
          <a:effectLst/>
        </p:spPr>
      </p:pic>
      <p:sp>
        <p:nvSpPr>
          <p:cNvPr id="16" name="TextBox 15"/>
          <p:cNvSpPr txBox="1"/>
          <p:nvPr/>
        </p:nvSpPr>
        <p:spPr>
          <a:xfrm>
            <a:off x="3929066" y="4214810"/>
            <a:ext cx="2786082" cy="707886"/>
          </a:xfrm>
          <a:prstGeom prst="rect">
            <a:avLst/>
          </a:prstGeom>
          <a:noFill/>
        </p:spPr>
        <p:txBody>
          <a:bodyPr wrap="square" rtlCol="0">
            <a:spAutoFit/>
            <a:scene3d>
              <a:camera prst="isometricOffAxis1Right"/>
              <a:lightRig rig="threePt" dir="t"/>
            </a:scene3d>
          </a:bodyPr>
          <a:lstStyle/>
          <a:p>
            <a:r>
              <a:rPr lang="en-IN" sz="2000" i="1" dirty="0" smtClean="0">
                <a:solidFill>
                  <a:srgbClr val="000092"/>
                </a:solidFill>
                <a:effectLst/>
                <a:latin typeface="Calibri" pitchFamily="34" charset="0"/>
              </a:rPr>
              <a:t>Also available with full doors</a:t>
            </a:r>
          </a:p>
        </p:txBody>
      </p:sp>
      <p:sp>
        <p:nvSpPr>
          <p:cNvPr id="17" name="Rectangle 16"/>
          <p:cNvSpPr/>
          <p:nvPr/>
        </p:nvSpPr>
        <p:spPr>
          <a:xfrm>
            <a:off x="142852" y="5429256"/>
            <a:ext cx="6572296" cy="1231106"/>
          </a:xfrm>
          <a:prstGeom prst="rect">
            <a:avLst/>
          </a:prstGeom>
        </p:spPr>
        <p:txBody>
          <a:bodyPr wrap="square">
            <a:spAutoFit/>
          </a:bodyPr>
          <a:lstStyle/>
          <a:p>
            <a:pPr algn="just"/>
            <a:r>
              <a:rPr lang="en-IN" i="1" dirty="0" smtClean="0">
                <a:solidFill>
                  <a:srgbClr val="000092"/>
                </a:solidFill>
                <a:latin typeface="Calibri" pitchFamily="34" charset="0"/>
              </a:rPr>
              <a:t>UNDERCOUNTERS</a:t>
            </a:r>
          </a:p>
          <a:p>
            <a:pPr algn="just"/>
            <a:r>
              <a:rPr lang="en-IN" sz="1400" i="1" dirty="0" smtClean="0">
                <a:solidFill>
                  <a:schemeClr val="tx1">
                    <a:lumMod val="65000"/>
                    <a:lumOff val="35000"/>
                  </a:schemeClr>
                </a:solidFill>
                <a:latin typeface="Calibri" pitchFamily="34" charset="0"/>
              </a:rPr>
              <a:t>While retaining the basic features of the Reach in Cabinets mentioned above, these refrigerated work tables, mounted on heavy duty lockable castors, combine storage and preparation thereby </a:t>
            </a:r>
            <a:r>
              <a:rPr lang="pt-BR" sz="1400" i="1" dirty="0" smtClean="0">
                <a:solidFill>
                  <a:schemeClr val="tx1">
                    <a:lumMod val="65000"/>
                    <a:lumOff val="35000"/>
                  </a:schemeClr>
                </a:solidFill>
                <a:latin typeface="Calibri" pitchFamily="34" charset="0"/>
              </a:rPr>
              <a:t>enhancing the effectiveness of kitchen </a:t>
            </a:r>
            <a:r>
              <a:rPr lang="en-IN" sz="1400" i="1" dirty="0" smtClean="0">
                <a:solidFill>
                  <a:schemeClr val="tx1">
                    <a:lumMod val="65000"/>
                    <a:lumOff val="35000"/>
                  </a:schemeClr>
                </a:solidFill>
                <a:latin typeface="Calibri" pitchFamily="34" charset="0"/>
              </a:rPr>
              <a:t>professionals and are suitable for GN 1/1 sizes. Chillers or Deep Freezers available in 2 and 3 door options.</a:t>
            </a:r>
          </a:p>
        </p:txBody>
      </p:sp>
      <p:pic>
        <p:nvPicPr>
          <p:cNvPr id="18" name="Picture 2"/>
          <p:cNvPicPr>
            <a:picLocks noChangeAspect="1" noChangeArrowheads="1"/>
          </p:cNvPicPr>
          <p:nvPr/>
        </p:nvPicPr>
        <p:blipFill>
          <a:blip r:embed="rId11"/>
          <a:srcRect/>
          <a:stretch>
            <a:fillRect/>
          </a:stretch>
        </p:blipFill>
        <p:spPr bwMode="auto">
          <a:xfrm>
            <a:off x="285728" y="6715140"/>
            <a:ext cx="1928826" cy="1500198"/>
          </a:xfrm>
          <a:prstGeom prst="rect">
            <a:avLst/>
          </a:prstGeom>
          <a:noFill/>
          <a:ln w="9525">
            <a:noFill/>
            <a:miter lim="800000"/>
            <a:headEnd/>
            <a:tailEnd/>
          </a:ln>
          <a:effectLst/>
        </p:spPr>
      </p:pic>
      <p:pic>
        <p:nvPicPr>
          <p:cNvPr id="19" name="Picture 3"/>
          <p:cNvPicPr>
            <a:picLocks noChangeAspect="1" noChangeArrowheads="1"/>
          </p:cNvPicPr>
          <p:nvPr/>
        </p:nvPicPr>
        <p:blipFill>
          <a:blip r:embed="rId12"/>
          <a:srcRect l="3448" t="4727" r="3448" b="735"/>
          <a:stretch>
            <a:fillRect/>
          </a:stretch>
        </p:blipFill>
        <p:spPr bwMode="auto">
          <a:xfrm>
            <a:off x="2143116" y="6715140"/>
            <a:ext cx="1928826" cy="1428760"/>
          </a:xfrm>
          <a:prstGeom prst="rect">
            <a:avLst/>
          </a:prstGeom>
          <a:noFill/>
          <a:ln w="9525">
            <a:noFill/>
            <a:miter lim="800000"/>
            <a:headEnd/>
            <a:tailEnd/>
          </a:ln>
          <a:effectLst/>
        </p:spPr>
      </p:pic>
      <p:sp>
        <p:nvSpPr>
          <p:cNvPr id="20" name="TextBox 19"/>
          <p:cNvSpPr txBox="1"/>
          <p:nvPr/>
        </p:nvSpPr>
        <p:spPr>
          <a:xfrm>
            <a:off x="142852" y="8143900"/>
            <a:ext cx="1768091" cy="369332"/>
          </a:xfrm>
          <a:prstGeom prst="rect">
            <a:avLst/>
          </a:prstGeom>
          <a:noFill/>
        </p:spPr>
        <p:txBody>
          <a:bodyPr wrap="square" rtlCol="0">
            <a:spAutoFit/>
          </a:bodyPr>
          <a:lstStyle/>
          <a:p>
            <a:r>
              <a:rPr lang="en-IN" sz="900" dirty="0" smtClean="0">
                <a:latin typeface="Calibri" pitchFamily="34" charset="0"/>
              </a:rPr>
              <a:t>MG-GNDDUR (refrigerator)</a:t>
            </a:r>
          </a:p>
          <a:p>
            <a:r>
              <a:rPr lang="en-IN" sz="900" dirty="0" smtClean="0">
                <a:latin typeface="Calibri" pitchFamily="34" charset="0"/>
              </a:rPr>
              <a:t>MG-GNDDUF (freezer)</a:t>
            </a:r>
            <a:endParaRPr lang="en-IN" sz="900" dirty="0">
              <a:latin typeface="Calibri" pitchFamily="34" charset="0"/>
            </a:endParaRPr>
          </a:p>
        </p:txBody>
      </p:sp>
      <p:sp>
        <p:nvSpPr>
          <p:cNvPr id="21" name="Rectangle 20"/>
          <p:cNvSpPr/>
          <p:nvPr/>
        </p:nvSpPr>
        <p:spPr>
          <a:xfrm>
            <a:off x="2285992" y="8072462"/>
            <a:ext cx="1768089" cy="369332"/>
          </a:xfrm>
          <a:prstGeom prst="rect">
            <a:avLst/>
          </a:prstGeom>
        </p:spPr>
        <p:txBody>
          <a:bodyPr wrap="square">
            <a:spAutoFit/>
          </a:bodyPr>
          <a:lstStyle/>
          <a:p>
            <a:r>
              <a:rPr lang="en-IN" sz="900" dirty="0" smtClean="0">
                <a:latin typeface="Calibri" pitchFamily="34" charset="0"/>
              </a:rPr>
              <a:t>MG-GNDDUR (refrigerator)</a:t>
            </a:r>
          </a:p>
          <a:p>
            <a:r>
              <a:rPr lang="en-IN" sz="900" dirty="0" smtClean="0">
                <a:latin typeface="Calibri" pitchFamily="34" charset="0"/>
              </a:rPr>
              <a:t>MG-GNDDUF (freezer)</a:t>
            </a:r>
            <a:endParaRPr lang="en-IN" sz="900" dirty="0">
              <a:latin typeface="Calibri" pitchFamily="34" charset="0"/>
            </a:endParaRPr>
          </a:p>
        </p:txBody>
      </p:sp>
      <p:sp>
        <p:nvSpPr>
          <p:cNvPr id="22" name="TextBox 21"/>
          <p:cNvSpPr txBox="1"/>
          <p:nvPr/>
        </p:nvSpPr>
        <p:spPr>
          <a:xfrm>
            <a:off x="4232679" y="6715140"/>
            <a:ext cx="2625321" cy="830997"/>
          </a:xfrm>
          <a:prstGeom prst="rect">
            <a:avLst/>
          </a:prstGeom>
          <a:noFill/>
          <a:ln>
            <a:noFill/>
          </a:ln>
          <a:effectLst>
            <a:glow rad="228600">
              <a:schemeClr val="accent6">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just"/>
            <a:r>
              <a:rPr lang="en-IN" sz="1600" i="1" dirty="0" smtClean="0">
                <a:solidFill>
                  <a:srgbClr val="000092"/>
                </a:solidFill>
                <a:effectLst/>
              </a:rPr>
              <a:t>MGPRO under counters come with the revolutionary Mono-Bloc refrigeration systems.</a:t>
            </a:r>
          </a:p>
        </p:txBody>
      </p:sp>
      <p:sp>
        <p:nvSpPr>
          <p:cNvPr id="23" name="TextBox 22"/>
          <p:cNvSpPr txBox="1"/>
          <p:nvPr/>
        </p:nvSpPr>
        <p:spPr>
          <a:xfrm>
            <a:off x="4429132" y="7643834"/>
            <a:ext cx="2214578" cy="5847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just"/>
            <a:r>
              <a:rPr lang="en-IN" sz="1600" i="1" dirty="0" smtClean="0">
                <a:solidFill>
                  <a:srgbClr val="000092"/>
                </a:solidFill>
                <a:effectLst/>
              </a:rPr>
              <a:t>All models are available with Glass Doors</a:t>
            </a:r>
            <a:endParaRPr lang="en-IN" sz="1600" i="1" dirty="0">
              <a:solidFill>
                <a:srgbClr val="000092"/>
              </a:solidFill>
              <a:effectLst/>
            </a:endParaRPr>
          </a:p>
        </p:txBody>
      </p:sp>
      <p:sp>
        <p:nvSpPr>
          <p:cNvPr id="25" name="Slide Number Placeholder 24"/>
          <p:cNvSpPr>
            <a:spLocks noGrp="1"/>
          </p:cNvSpPr>
          <p:nvPr>
            <p:ph type="sldNum" sz="quarter" idx="12"/>
          </p:nvPr>
        </p:nvSpPr>
        <p:spPr/>
        <p:txBody>
          <a:bodyPr/>
          <a:lstStyle/>
          <a:p>
            <a:fld id="{79BEE7FF-6AE6-40C5-BDBE-3884BD3D34E3}" type="slidenum">
              <a:rPr lang="en-IN" smtClean="0"/>
              <a:pPr/>
              <a:t>14</a:t>
            </a:fld>
            <a:endParaRPr lang="en-IN" dirty="0"/>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52" y="214282"/>
            <a:ext cx="6536577" cy="923330"/>
          </a:xfrm>
          <a:prstGeom prst="rect">
            <a:avLst/>
          </a:prstGeom>
        </p:spPr>
        <p:txBody>
          <a:bodyPr wrap="square">
            <a:spAutoFit/>
          </a:bodyPr>
          <a:lstStyle/>
          <a:p>
            <a:pPr algn="just"/>
            <a:r>
              <a:rPr lang="en-IN" sz="1600" i="1" dirty="0" smtClean="0">
                <a:solidFill>
                  <a:srgbClr val="000092"/>
                </a:solidFill>
                <a:latin typeface="Calibri" pitchFamily="34" charset="0"/>
              </a:rPr>
              <a:t>PREP STATIONS</a:t>
            </a:r>
          </a:p>
          <a:p>
            <a:pPr algn="just"/>
            <a:r>
              <a:rPr lang="en-IN" sz="1200" i="1" dirty="0" smtClean="0">
                <a:solidFill>
                  <a:schemeClr val="tx1">
                    <a:lumMod val="75000"/>
                    <a:lumOff val="25000"/>
                  </a:schemeClr>
                </a:solidFill>
                <a:latin typeface="Calibri" pitchFamily="34" charset="0"/>
              </a:rPr>
              <a:t>MGPRO Prep Stations bring in a unique experience in the preparation of pizzas, salads, sandwiches, desserts and more. Mounted on heavy duty lockable castors or SS feet and available in 2 and 3, self closing door variants.</a:t>
            </a:r>
            <a:endParaRPr lang="en-IN" sz="1200" i="1" dirty="0">
              <a:solidFill>
                <a:schemeClr val="tx1">
                  <a:lumMod val="75000"/>
                  <a:lumOff val="25000"/>
                </a:schemeClr>
              </a:solidFill>
              <a:latin typeface="Calibri" pitchFamily="34" charset="0"/>
            </a:endParaRPr>
          </a:p>
        </p:txBody>
      </p:sp>
      <p:sp>
        <p:nvSpPr>
          <p:cNvPr id="17" name="Rectangle 16"/>
          <p:cNvSpPr/>
          <p:nvPr/>
        </p:nvSpPr>
        <p:spPr>
          <a:xfrm>
            <a:off x="142852" y="3786182"/>
            <a:ext cx="6572296" cy="1077218"/>
          </a:xfrm>
          <a:prstGeom prst="rect">
            <a:avLst/>
          </a:prstGeom>
        </p:spPr>
        <p:txBody>
          <a:bodyPr wrap="square">
            <a:spAutoFit/>
          </a:bodyPr>
          <a:lstStyle/>
          <a:p>
            <a:pPr algn="just"/>
            <a:r>
              <a:rPr lang="en-IN" sz="1600" i="1" dirty="0" smtClean="0">
                <a:solidFill>
                  <a:srgbClr val="000092"/>
                </a:solidFill>
                <a:latin typeface="Calibri" pitchFamily="34" charset="0"/>
              </a:rPr>
              <a:t>SALADETTES AND COUNTER TOP DISPLAYS</a:t>
            </a:r>
          </a:p>
          <a:p>
            <a:pPr algn="just"/>
            <a:r>
              <a:rPr lang="en-IN" sz="1200" i="1" dirty="0" smtClean="0">
                <a:solidFill>
                  <a:schemeClr val="tx1">
                    <a:lumMod val="75000"/>
                    <a:lumOff val="25000"/>
                  </a:schemeClr>
                </a:solidFill>
                <a:latin typeface="Calibri" pitchFamily="34" charset="0"/>
              </a:rPr>
              <a:t>The Saladettes come with a refrigerated display top that can take in toppings, salads etc. in 10 x GN ¼ pans (not included). It also has a night cover. A two door refrigerated section underneath is handy to store additional foodstuff. The Countertop display comes with a glass sneeze guard; is equipped with its own refrigeration unit and accepts 5 GN ¼ pans (not included).</a:t>
            </a:r>
            <a:endParaRPr lang="en-IN" sz="1200" i="1" dirty="0">
              <a:solidFill>
                <a:schemeClr val="tx1">
                  <a:lumMod val="75000"/>
                  <a:lumOff val="25000"/>
                </a:schemeClr>
              </a:solidFill>
              <a:latin typeface="Calibri" pitchFamily="34" charset="0"/>
            </a:endParaRPr>
          </a:p>
        </p:txBody>
      </p:sp>
      <p:pic>
        <p:nvPicPr>
          <p:cNvPr id="18" name="Picture 17" descr="thermowelledit.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46" y="5143504"/>
            <a:ext cx="1785950" cy="833443"/>
          </a:xfrm>
          <a:prstGeom prst="rect">
            <a:avLst/>
          </a:prstGeom>
          <a:noFill/>
          <a:ln>
            <a:noFill/>
          </a:ln>
          <a:extLst/>
        </p:spPr>
      </p:pic>
      <p:pic>
        <p:nvPicPr>
          <p:cNvPr id="19" name="Picture 3"/>
          <p:cNvPicPr>
            <a:picLocks noChangeAspect="1" noChangeArrowheads="1"/>
          </p:cNvPicPr>
          <p:nvPr/>
        </p:nvPicPr>
        <p:blipFill>
          <a:blip r:embed="rId4"/>
          <a:srcRect/>
          <a:stretch>
            <a:fillRect/>
          </a:stretch>
        </p:blipFill>
        <p:spPr bwMode="auto">
          <a:xfrm>
            <a:off x="2786058" y="5143504"/>
            <a:ext cx="1643074" cy="897765"/>
          </a:xfrm>
          <a:prstGeom prst="rect">
            <a:avLst/>
          </a:prstGeom>
          <a:noFill/>
          <a:ln w="9525">
            <a:noFill/>
            <a:miter lim="800000"/>
            <a:headEnd/>
            <a:tailEnd/>
          </a:ln>
          <a:effectLst/>
        </p:spPr>
      </p:pic>
      <p:pic>
        <p:nvPicPr>
          <p:cNvPr id="20" name="Picture 4"/>
          <p:cNvPicPr>
            <a:picLocks noChangeAspect="1" noChangeArrowheads="1"/>
          </p:cNvPicPr>
          <p:nvPr/>
        </p:nvPicPr>
        <p:blipFill>
          <a:blip r:embed="rId5"/>
          <a:srcRect/>
          <a:stretch>
            <a:fillRect/>
          </a:stretch>
        </p:blipFill>
        <p:spPr bwMode="auto">
          <a:xfrm>
            <a:off x="285728" y="4929190"/>
            <a:ext cx="2071702" cy="1458072"/>
          </a:xfrm>
          <a:prstGeom prst="rect">
            <a:avLst/>
          </a:prstGeom>
          <a:noFill/>
          <a:ln w="9525">
            <a:noFill/>
            <a:miter lim="800000"/>
            <a:headEnd/>
            <a:tailEnd/>
          </a:ln>
          <a:effectLst/>
        </p:spPr>
      </p:pic>
      <p:sp>
        <p:nvSpPr>
          <p:cNvPr id="21" name="TextBox 20"/>
          <p:cNvSpPr txBox="1"/>
          <p:nvPr/>
        </p:nvSpPr>
        <p:spPr>
          <a:xfrm>
            <a:off x="3929066" y="6000760"/>
            <a:ext cx="2089562" cy="230832"/>
          </a:xfrm>
          <a:prstGeom prst="rect">
            <a:avLst/>
          </a:prstGeom>
          <a:noFill/>
        </p:spPr>
        <p:txBody>
          <a:bodyPr wrap="square" rtlCol="0">
            <a:spAutoFit/>
          </a:bodyPr>
          <a:lstStyle/>
          <a:p>
            <a:r>
              <a:rPr lang="en-IN" sz="900" dirty="0" smtClean="0">
                <a:latin typeface="Calibri" pitchFamily="34" charset="0"/>
              </a:rPr>
              <a:t>MG-T2       |       MG-T3</a:t>
            </a:r>
            <a:endParaRPr lang="en-IN" sz="900" dirty="0">
              <a:latin typeface="Calibri" pitchFamily="34" charset="0"/>
            </a:endParaRPr>
          </a:p>
        </p:txBody>
      </p:sp>
      <p:pic>
        <p:nvPicPr>
          <p:cNvPr id="23" name="Picture 4"/>
          <p:cNvPicPr>
            <a:picLocks noChangeAspect="1" noChangeArrowheads="1"/>
          </p:cNvPicPr>
          <p:nvPr/>
        </p:nvPicPr>
        <p:blipFill>
          <a:blip r:embed="rId6"/>
          <a:srcRect l="4000" t="8333" r="4000"/>
          <a:stretch>
            <a:fillRect/>
          </a:stretch>
        </p:blipFill>
        <p:spPr bwMode="auto">
          <a:xfrm>
            <a:off x="142852" y="1071538"/>
            <a:ext cx="1500198" cy="1239294"/>
          </a:xfrm>
          <a:prstGeom prst="rect">
            <a:avLst/>
          </a:prstGeom>
          <a:noFill/>
          <a:ln w="9525">
            <a:noFill/>
            <a:miter lim="800000"/>
            <a:headEnd/>
            <a:tailEnd/>
          </a:ln>
          <a:effectLst/>
        </p:spPr>
      </p:pic>
      <p:pic>
        <p:nvPicPr>
          <p:cNvPr id="24" name="Picture 7" descr="C:\Users\Harshal Ganjawalla\Desktop\images.jpg"/>
          <p:cNvPicPr>
            <a:picLocks noChangeAspect="1" noChangeArrowheads="1"/>
          </p:cNvPicPr>
          <p:nvPr/>
        </p:nvPicPr>
        <p:blipFill>
          <a:blip r:embed="rId7"/>
          <a:srcRect/>
          <a:stretch>
            <a:fillRect/>
          </a:stretch>
        </p:blipFill>
        <p:spPr bwMode="auto">
          <a:xfrm>
            <a:off x="1928802" y="1071538"/>
            <a:ext cx="1613659" cy="1285884"/>
          </a:xfrm>
          <a:prstGeom prst="rect">
            <a:avLst/>
          </a:prstGeom>
          <a:noFill/>
        </p:spPr>
      </p:pic>
      <p:sp>
        <p:nvSpPr>
          <p:cNvPr id="25" name="TextBox 24"/>
          <p:cNvSpPr txBox="1"/>
          <p:nvPr/>
        </p:nvSpPr>
        <p:spPr>
          <a:xfrm>
            <a:off x="428604" y="2500298"/>
            <a:ext cx="2768222" cy="1077218"/>
          </a:xfrm>
          <a:prstGeom prst="rect">
            <a:avLst/>
          </a:prstGeom>
          <a:noFill/>
          <a:ln>
            <a:noFill/>
          </a:ln>
          <a:effectLst>
            <a:glow rad="228600">
              <a:schemeClr val="accent6">
                <a:satMod val="175000"/>
                <a:alpha val="40000"/>
              </a:schemeClr>
            </a:glow>
            <a:outerShdw blurRad="225425" dist="50800" dir="5220000" algn="ctr">
              <a:srgbClr val="000000">
                <a:alpha val="33000"/>
              </a:srgbClr>
            </a:outerShdw>
          </a:effectLst>
          <a:scene3d>
            <a:camera prst="perspectiveHeroicExtremeRightFacing"/>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just"/>
            <a:r>
              <a:rPr lang="en-IN" sz="1600" i="1" dirty="0" smtClean="0">
                <a:solidFill>
                  <a:srgbClr val="000092"/>
                </a:solidFill>
                <a:effectLst/>
              </a:rPr>
              <a:t>Standard prep stations come with DUAL COMPRESSORS for excellent performance and energy efficiency.</a:t>
            </a:r>
            <a:endParaRPr lang="en-IN" sz="1600" i="1" dirty="0">
              <a:solidFill>
                <a:srgbClr val="000092"/>
              </a:solidFill>
              <a:effectLst/>
            </a:endParaRPr>
          </a:p>
        </p:txBody>
      </p:sp>
      <p:sp>
        <p:nvSpPr>
          <p:cNvPr id="26" name="TextBox 25"/>
          <p:cNvSpPr txBox="1"/>
          <p:nvPr/>
        </p:nvSpPr>
        <p:spPr>
          <a:xfrm>
            <a:off x="214290" y="2214546"/>
            <a:ext cx="1160866" cy="230832"/>
          </a:xfrm>
          <a:prstGeom prst="rect">
            <a:avLst/>
          </a:prstGeom>
          <a:noFill/>
        </p:spPr>
        <p:txBody>
          <a:bodyPr wrap="square" rtlCol="0">
            <a:spAutoFit/>
          </a:bodyPr>
          <a:lstStyle/>
          <a:p>
            <a:r>
              <a:rPr lang="en-IN" sz="900" dirty="0" smtClean="0">
                <a:latin typeface="Calibri" pitchFamily="34" charset="0"/>
              </a:rPr>
              <a:t>MG-GNDDPYY</a:t>
            </a:r>
            <a:endParaRPr lang="en-IN" sz="900" dirty="0">
              <a:latin typeface="Calibri" pitchFamily="34" charset="0"/>
            </a:endParaRPr>
          </a:p>
        </p:txBody>
      </p:sp>
      <p:sp>
        <p:nvSpPr>
          <p:cNvPr id="27" name="TextBox 26"/>
          <p:cNvSpPr txBox="1"/>
          <p:nvPr/>
        </p:nvSpPr>
        <p:spPr>
          <a:xfrm>
            <a:off x="1714488" y="2143108"/>
            <a:ext cx="1232305" cy="230832"/>
          </a:xfrm>
          <a:prstGeom prst="rect">
            <a:avLst/>
          </a:prstGeom>
          <a:noFill/>
        </p:spPr>
        <p:txBody>
          <a:bodyPr wrap="square" rtlCol="0">
            <a:spAutoFit/>
          </a:bodyPr>
          <a:lstStyle/>
          <a:p>
            <a:r>
              <a:rPr lang="en-IN" sz="900" dirty="0" smtClean="0">
                <a:latin typeface="Calibri" pitchFamily="34" charset="0"/>
              </a:rPr>
              <a:t>MG-GNDDDPYY</a:t>
            </a:r>
            <a:endParaRPr lang="en-IN" sz="900" dirty="0">
              <a:latin typeface="Calibri" pitchFamily="34" charset="0"/>
            </a:endParaRPr>
          </a:p>
        </p:txBody>
      </p:sp>
      <p:pic>
        <p:nvPicPr>
          <p:cNvPr id="28" name="Picture 3"/>
          <p:cNvPicPr>
            <a:picLocks noChangeAspect="1" noChangeArrowheads="1"/>
          </p:cNvPicPr>
          <p:nvPr/>
        </p:nvPicPr>
        <p:blipFill>
          <a:blip r:embed="rId8" cstate="print"/>
          <a:srcRect/>
          <a:stretch>
            <a:fillRect/>
          </a:stretch>
        </p:blipFill>
        <p:spPr bwMode="auto">
          <a:xfrm>
            <a:off x="4214818" y="1071538"/>
            <a:ext cx="1912938" cy="1151194"/>
          </a:xfrm>
          <a:prstGeom prst="rect">
            <a:avLst/>
          </a:prstGeom>
          <a:noFill/>
          <a:ln w="9525">
            <a:noFill/>
            <a:miter lim="800000"/>
            <a:headEnd/>
            <a:tailEnd/>
          </a:ln>
          <a:effectLst/>
        </p:spPr>
      </p:pic>
      <p:sp>
        <p:nvSpPr>
          <p:cNvPr id="29" name="TextBox 28"/>
          <p:cNvSpPr txBox="1"/>
          <p:nvPr/>
        </p:nvSpPr>
        <p:spPr>
          <a:xfrm>
            <a:off x="4000504" y="2285984"/>
            <a:ext cx="2428892" cy="1323439"/>
          </a:xfrm>
          <a:prstGeom prst="rect">
            <a:avLst/>
          </a:prstGeom>
          <a:noFill/>
        </p:spPr>
        <p:txBody>
          <a:bodyPr wrap="square" rtlCol="0">
            <a:spAutoFit/>
            <a:scene3d>
              <a:camera prst="isometricOffAxis1Right"/>
              <a:lightRig rig="threePt" dir="t"/>
            </a:scene3d>
            <a:sp3d/>
          </a:bodyPr>
          <a:lstStyle/>
          <a:p>
            <a:pPr algn="just"/>
            <a:r>
              <a:rPr lang="en-IN" sz="1600" dirty="0" smtClean="0">
                <a:solidFill>
                  <a:srgbClr val="000092"/>
                </a:solidFill>
                <a:effectLst/>
              </a:rPr>
              <a:t>All models are available with pull out Drawers. Drawer sliders are SS 304 with 70 kg load bearing capacity.</a:t>
            </a:r>
          </a:p>
        </p:txBody>
      </p:sp>
      <p:sp>
        <p:nvSpPr>
          <p:cNvPr id="30" name="Rectangle 29"/>
          <p:cNvSpPr/>
          <p:nvPr/>
        </p:nvSpPr>
        <p:spPr>
          <a:xfrm>
            <a:off x="214290" y="6500826"/>
            <a:ext cx="6482999" cy="1292662"/>
          </a:xfrm>
          <a:prstGeom prst="rect">
            <a:avLst/>
          </a:prstGeom>
        </p:spPr>
        <p:txBody>
          <a:bodyPr wrap="square">
            <a:spAutoFit/>
          </a:bodyPr>
          <a:lstStyle/>
          <a:p>
            <a:pPr algn="just"/>
            <a:r>
              <a:rPr lang="en-IN" sz="1600" i="1" dirty="0" smtClean="0">
                <a:solidFill>
                  <a:srgbClr val="000092"/>
                </a:solidFill>
                <a:latin typeface="Calibri" pitchFamily="34" charset="0"/>
              </a:rPr>
              <a:t>DROP IN FROSTED TOPS AND COLD WELLS</a:t>
            </a:r>
          </a:p>
          <a:p>
            <a:pPr algn="just"/>
            <a:r>
              <a:rPr lang="en-IN" sz="1200" i="1" dirty="0" smtClean="0">
                <a:solidFill>
                  <a:schemeClr val="tx1">
                    <a:lumMod val="75000"/>
                    <a:lumOff val="25000"/>
                  </a:schemeClr>
                </a:solidFill>
                <a:latin typeface="Calibri" pitchFamily="34" charset="0"/>
              </a:rPr>
              <a:t>MGPRO stainless steel drop in Frost Tops are ideal for presentation of cold cuts, cold desserts as also for display of raw fish on a bed of ice. The static Drop in Wells come with electronic control with digital display and can take in appropriate number of GN pans (not included) for toppings, salads etc. The drop ins give you complete flexibility of having panelling work around them in sync with your store design.</a:t>
            </a:r>
            <a:endParaRPr lang="en-IN" sz="1200" i="1" dirty="0">
              <a:solidFill>
                <a:schemeClr val="tx1">
                  <a:lumMod val="75000"/>
                  <a:lumOff val="25000"/>
                </a:schemeClr>
              </a:solidFill>
              <a:latin typeface="Calibri" pitchFamily="34" charset="0"/>
            </a:endParaRPr>
          </a:p>
        </p:txBody>
      </p:sp>
      <p:pic>
        <p:nvPicPr>
          <p:cNvPr id="31" name="Picture 30" descr="Drop in frosted top.jpg"/>
          <p:cNvPicPr/>
          <p:nvPr/>
        </p:nvPicPr>
        <p:blipFill>
          <a:blip r:embed="rId9" cstate="print">
            <a:extLst>
              <a:ext uri="{28A0092B-C50C-407E-A947-70E740481C1C}">
                <a14:useLocalDpi xmlns:a14="http://schemas.microsoft.com/office/drawing/2010/main" xmlns="" val="0"/>
              </a:ext>
            </a:extLst>
          </a:blip>
          <a:srcRect l="6896" t="21334" r="6897" b="10665"/>
          <a:stretch>
            <a:fillRect/>
          </a:stretch>
        </p:blipFill>
        <p:spPr bwMode="auto">
          <a:xfrm>
            <a:off x="785794" y="7643834"/>
            <a:ext cx="1643074" cy="1000132"/>
          </a:xfrm>
          <a:prstGeom prst="rect">
            <a:avLst/>
          </a:prstGeom>
          <a:noFill/>
          <a:ln>
            <a:noFill/>
          </a:ln>
          <a:extLst/>
        </p:spPr>
      </p:pic>
      <p:pic>
        <p:nvPicPr>
          <p:cNvPr id="32" name="Picture 31" descr="191_list.jpg"/>
          <p:cNvPicPr/>
          <p:nvPr/>
        </p:nvPicPr>
        <p:blipFill>
          <a:blip r:embed="rId10" cstate="print">
            <a:extLst>
              <a:ext uri="{28A0092B-C50C-407E-A947-70E740481C1C}">
                <a14:useLocalDpi xmlns:a14="http://schemas.microsoft.com/office/drawing/2010/main" xmlns="" val="0"/>
              </a:ext>
            </a:extLst>
          </a:blip>
          <a:srcRect l="3200" t="9375" r="7200" b="10937"/>
          <a:stretch>
            <a:fillRect/>
          </a:stretch>
        </p:blipFill>
        <p:spPr bwMode="auto">
          <a:xfrm>
            <a:off x="3357562" y="7643834"/>
            <a:ext cx="1714512" cy="1000132"/>
          </a:xfrm>
          <a:prstGeom prst="rect">
            <a:avLst/>
          </a:prstGeom>
          <a:noFill/>
          <a:ln>
            <a:noFill/>
          </a:ln>
          <a:extLst/>
        </p:spPr>
      </p:pic>
      <p:sp>
        <p:nvSpPr>
          <p:cNvPr id="33" name="TextBox 32"/>
          <p:cNvSpPr txBox="1"/>
          <p:nvPr/>
        </p:nvSpPr>
        <p:spPr>
          <a:xfrm>
            <a:off x="1571612" y="8501090"/>
            <a:ext cx="642942" cy="261610"/>
          </a:xfrm>
          <a:prstGeom prst="rect">
            <a:avLst/>
          </a:prstGeom>
          <a:noFill/>
        </p:spPr>
        <p:txBody>
          <a:bodyPr wrap="square" rtlCol="0">
            <a:spAutoFit/>
          </a:bodyPr>
          <a:lstStyle/>
          <a:p>
            <a:r>
              <a:rPr lang="en-IN" sz="1100" dirty="0" smtClean="0">
                <a:latin typeface="Calibri" pitchFamily="34" charset="0"/>
              </a:rPr>
              <a:t>MG-RT</a:t>
            </a:r>
            <a:endParaRPr lang="en-IN" sz="1100" dirty="0">
              <a:latin typeface="Calibri" pitchFamily="34" charset="0"/>
            </a:endParaRPr>
          </a:p>
        </p:txBody>
      </p:sp>
      <p:sp>
        <p:nvSpPr>
          <p:cNvPr id="34" name="TextBox 33"/>
          <p:cNvSpPr txBox="1"/>
          <p:nvPr/>
        </p:nvSpPr>
        <p:spPr>
          <a:xfrm>
            <a:off x="3571876" y="8572528"/>
            <a:ext cx="857232" cy="261610"/>
          </a:xfrm>
          <a:prstGeom prst="rect">
            <a:avLst/>
          </a:prstGeom>
          <a:noFill/>
        </p:spPr>
        <p:txBody>
          <a:bodyPr wrap="square" rtlCol="0">
            <a:spAutoFit/>
          </a:bodyPr>
          <a:lstStyle/>
          <a:p>
            <a:r>
              <a:rPr lang="en-IN" sz="1100" dirty="0" smtClean="0">
                <a:latin typeface="Calibri" pitchFamily="34" charset="0"/>
              </a:rPr>
              <a:t>MG-R</a:t>
            </a:r>
            <a:endParaRPr lang="en-IN" sz="1100" dirty="0">
              <a:latin typeface="Calibri" pitchFamily="34" charset="0"/>
            </a:endParaRPr>
          </a:p>
        </p:txBody>
      </p:sp>
      <p:sp>
        <p:nvSpPr>
          <p:cNvPr id="22" name="Date Placeholder 21"/>
          <p:cNvSpPr>
            <a:spLocks noGrp="1"/>
          </p:cNvSpPr>
          <p:nvPr>
            <p:ph type="dt" sz="half" idx="10"/>
          </p:nvPr>
        </p:nvSpPr>
        <p:spPr/>
        <p:txBody>
          <a:bodyPr/>
          <a:lstStyle/>
          <a:p>
            <a:fld id="{BB7CFDD7-F3B4-45B4-B22C-2F61598A7E7E}" type="datetime1">
              <a:rPr lang="en-IN" smtClean="0"/>
              <a:pPr/>
              <a:t>02-10-2014</a:t>
            </a:fld>
            <a:endParaRPr lang="en-IN" dirty="0"/>
          </a:p>
        </p:txBody>
      </p:sp>
      <p:sp>
        <p:nvSpPr>
          <p:cNvPr id="35" name="Slide Number Placeholder 34"/>
          <p:cNvSpPr>
            <a:spLocks noGrp="1"/>
          </p:cNvSpPr>
          <p:nvPr>
            <p:ph type="sldNum" sz="quarter" idx="12"/>
          </p:nvPr>
        </p:nvSpPr>
        <p:spPr/>
        <p:txBody>
          <a:bodyPr/>
          <a:lstStyle/>
          <a:p>
            <a:fld id="{79BEE7FF-6AE6-40C5-BDBE-3884BD3D34E3}" type="slidenum">
              <a:rPr lang="en-IN" smtClean="0"/>
              <a:pPr/>
              <a:t>15</a:t>
            </a:fld>
            <a:endParaRPr lang="en-IN" dirty="0"/>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2852" y="142844"/>
            <a:ext cx="3750494" cy="369332"/>
          </a:xfrm>
          <a:prstGeom prst="rect">
            <a:avLst/>
          </a:prstGeom>
          <a:noFill/>
        </p:spPr>
        <p:txBody>
          <a:bodyPr wrap="square" rtlCol="0">
            <a:spAutoFit/>
          </a:bodyPr>
          <a:lstStyle/>
          <a:p>
            <a:r>
              <a:rPr lang="en-IN" i="1" dirty="0" smtClean="0">
                <a:solidFill>
                  <a:srgbClr val="000092"/>
                </a:solidFill>
                <a:latin typeface="Calibri" pitchFamily="34" charset="0"/>
              </a:rPr>
              <a:t>TECHNICAL SPECIFICATIONS</a:t>
            </a:r>
            <a:endParaRPr lang="en-IN" i="1" dirty="0">
              <a:solidFill>
                <a:srgbClr val="000092"/>
              </a:solidFill>
              <a:latin typeface="Calibri" pitchFamily="34" charset="0"/>
            </a:endParaRPr>
          </a:p>
        </p:txBody>
      </p:sp>
      <p:pic>
        <p:nvPicPr>
          <p:cNvPr id="15" name="Picture 2"/>
          <p:cNvPicPr>
            <a:picLocks noChangeAspect="1" noChangeArrowheads="1"/>
          </p:cNvPicPr>
          <p:nvPr/>
        </p:nvPicPr>
        <p:blipFill>
          <a:blip r:embed="rId2"/>
          <a:srcRect t="4998"/>
          <a:stretch>
            <a:fillRect/>
          </a:stretch>
        </p:blipFill>
        <p:spPr bwMode="auto">
          <a:xfrm>
            <a:off x="0" y="5143504"/>
            <a:ext cx="6858000" cy="4000496"/>
          </a:xfrm>
          <a:prstGeom prst="rect">
            <a:avLst/>
          </a:prstGeom>
          <a:noFill/>
          <a:ln w="9525">
            <a:noFill/>
            <a:miter lim="800000"/>
            <a:headEnd/>
            <a:tailEnd/>
          </a:ln>
          <a:effectLst/>
        </p:spPr>
      </p:pic>
      <p:graphicFrame>
        <p:nvGraphicFramePr>
          <p:cNvPr id="16" name="Table 15"/>
          <p:cNvGraphicFramePr>
            <a:graphicFrameLocks noGrp="1"/>
          </p:cNvGraphicFramePr>
          <p:nvPr/>
        </p:nvGraphicFramePr>
        <p:xfrm>
          <a:off x="0" y="500034"/>
          <a:ext cx="6858024" cy="4286280"/>
        </p:xfrm>
        <a:graphic>
          <a:graphicData uri="http://schemas.openxmlformats.org/drawingml/2006/table">
            <a:tbl>
              <a:tblPr/>
              <a:tblGrid>
                <a:gridCol w="1000108"/>
                <a:gridCol w="785818"/>
                <a:gridCol w="1071570"/>
                <a:gridCol w="357190"/>
                <a:gridCol w="428628"/>
                <a:gridCol w="428628"/>
                <a:gridCol w="500066"/>
                <a:gridCol w="500066"/>
                <a:gridCol w="714380"/>
                <a:gridCol w="428628"/>
                <a:gridCol w="642942"/>
              </a:tblGrid>
              <a:tr h="667499">
                <a:tc>
                  <a:txBody>
                    <a:bodyPr/>
                    <a:lstStyle/>
                    <a:p>
                      <a:pPr algn="ctr">
                        <a:lnSpc>
                          <a:spcPct val="115000"/>
                        </a:lnSpc>
                        <a:spcAft>
                          <a:spcPts val="0"/>
                        </a:spcAft>
                      </a:pPr>
                      <a:r>
                        <a:rPr lang="en-IN" sz="800" b="1" dirty="0">
                          <a:solidFill>
                            <a:srgbClr val="070FA5"/>
                          </a:solidFill>
                          <a:latin typeface="Calibri"/>
                          <a:ea typeface="Times New Roman"/>
                          <a:cs typeface="Times New Roman"/>
                        </a:rPr>
                        <a:t>PRODUCT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MODEL</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EXTERIOR DIMENSIONS        </a:t>
                      </a:r>
                      <a:r>
                        <a:rPr lang="en-IN" sz="800" b="1" dirty="0" smtClean="0">
                          <a:solidFill>
                            <a:srgbClr val="070FA5"/>
                          </a:solidFill>
                          <a:latin typeface="Calibri"/>
                          <a:ea typeface="Times New Roman"/>
                          <a:cs typeface="Times New Roman"/>
                        </a:rPr>
                        <a:t>        </a:t>
                      </a:r>
                      <a:r>
                        <a:rPr lang="en-IN" sz="800" dirty="0" smtClean="0">
                          <a:solidFill>
                            <a:srgbClr val="070FA5"/>
                          </a:solidFill>
                          <a:latin typeface="Calibri"/>
                          <a:ea typeface="Times New Roman"/>
                          <a:cs typeface="Times New Roman"/>
                        </a:rPr>
                        <a:t>(</a:t>
                      </a:r>
                      <a:r>
                        <a:rPr lang="en-IN" sz="800" dirty="0">
                          <a:solidFill>
                            <a:srgbClr val="070FA5"/>
                          </a:solidFill>
                          <a:latin typeface="Calibri"/>
                          <a:ea typeface="Times New Roman"/>
                          <a:cs typeface="Times New Roman"/>
                        </a:rPr>
                        <a:t>L x B x H / All in MM)</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smtClean="0">
                          <a:solidFill>
                            <a:srgbClr val="070FA5"/>
                          </a:solidFill>
                          <a:latin typeface="Calibri"/>
                          <a:ea typeface="Times New Roman"/>
                          <a:cs typeface="Times New Roman"/>
                        </a:rPr>
                        <a:t>VOL</a:t>
                      </a:r>
                      <a:r>
                        <a:rPr lang="en-IN" sz="800" b="1" baseline="0" dirty="0" smtClean="0">
                          <a:solidFill>
                            <a:srgbClr val="070FA5"/>
                          </a:solidFill>
                          <a:latin typeface="Calibri"/>
                          <a:ea typeface="Times New Roman"/>
                          <a:cs typeface="Times New Roman"/>
                        </a:rPr>
                        <a:t> </a:t>
                      </a:r>
                      <a:r>
                        <a:rPr lang="en-IN" sz="800" dirty="0" smtClean="0">
                          <a:solidFill>
                            <a:srgbClr val="070FA5"/>
                          </a:solidFill>
                          <a:latin typeface="Calibri"/>
                          <a:ea typeface="Times New Roman"/>
                          <a:cs typeface="Times New Roman"/>
                        </a:rPr>
                        <a:t>(Ltrs</a:t>
                      </a:r>
                      <a:r>
                        <a:rPr lang="en-IN" sz="800" dirty="0">
                          <a:solidFill>
                            <a:srgbClr val="070FA5"/>
                          </a:solidFill>
                          <a:latin typeface="Calibri"/>
                          <a:ea typeface="Times New Roman"/>
                          <a:cs typeface="Times New Roman"/>
                        </a:rPr>
                        <a: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NET WEIGHT </a:t>
                      </a:r>
                      <a:r>
                        <a:rPr lang="en-IN" sz="800" dirty="0">
                          <a:solidFill>
                            <a:srgbClr val="070FA5"/>
                          </a:solidFill>
                          <a:latin typeface="Calibri"/>
                          <a:ea typeface="Times New Roman"/>
                          <a:cs typeface="Times New Roman"/>
                        </a:rPr>
                        <a:t>(Kgs)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NO OF DOORS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NO OF SHELVES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METHOD OF COOLING</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TEMPERATURE RANGE   </a:t>
                      </a:r>
                      <a:r>
                        <a:rPr lang="en-IN" sz="800" dirty="0">
                          <a:solidFill>
                            <a:srgbClr val="070FA5"/>
                          </a:solidFill>
                          <a:latin typeface="Calibri"/>
                          <a:ea typeface="Times New Roman"/>
                          <a:cs typeface="Times New Roman"/>
                        </a:rPr>
                        <a:t>(Degrees C)</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INPUT POWER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b="1" dirty="0">
                          <a:solidFill>
                            <a:srgbClr val="070FA5"/>
                          </a:solidFill>
                          <a:latin typeface="Calibri"/>
                          <a:ea typeface="Times New Roman"/>
                          <a:cs typeface="Times New Roman"/>
                        </a:rPr>
                        <a:t>REFRIGERANT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REACH IN's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MG-GNDDVR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742 x 853 x 2152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120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a:t>
                      </a:r>
                      <a:r>
                        <a:rPr lang="en-IN" sz="800" dirty="0" smtClean="0">
                          <a:solidFill>
                            <a:srgbClr val="262626"/>
                          </a:solidFill>
                          <a:latin typeface="Calibri"/>
                          <a:ea typeface="Times New Roman"/>
                          <a:cs typeface="Times New Roman"/>
                        </a:rPr>
                        <a:t>2 </a:t>
                      </a:r>
                      <a:r>
                        <a:rPr lang="en-IN" sz="800" dirty="0">
                          <a:solidFill>
                            <a:srgbClr val="262626"/>
                          </a:solidFill>
                          <a:latin typeface="Calibri"/>
                          <a:ea typeface="Times New Roman"/>
                          <a:cs typeface="Times New Roman"/>
                        </a:rPr>
                        <a:t>to </a:t>
                      </a:r>
                      <a:r>
                        <a:rPr lang="en-IN" sz="800" dirty="0" smtClean="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MG-GNDDVF</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742 x 853 x 2152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120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 -15 to -18</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580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R404a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MG-GNDDDDVR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1422 x 853 x 2152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1100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150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8</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925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MG-GNDDDDVF</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1422x 853 x 2152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1100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160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8</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-15 to -18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1000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R404a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UNDER COUNTERS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MG-GNDDUR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1415 x 748 x 864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330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105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smtClean="0">
                          <a:solidFill>
                            <a:srgbClr val="262626"/>
                          </a:solidFill>
                          <a:latin typeface="+mn-lt"/>
                          <a:ea typeface="Times New Roman"/>
                          <a:cs typeface="Times New Roman"/>
                        </a:rPr>
                        <a:t>-2 to +2</a:t>
                      </a:r>
                      <a:endParaRPr lang="en-IN" sz="800" dirty="0">
                        <a:latin typeface="+mn-lt"/>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450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MG-GNDDDUR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1870 x 748 x 864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500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125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smtClean="0">
                          <a:solidFill>
                            <a:srgbClr val="262626"/>
                          </a:solidFill>
                          <a:latin typeface="+mn-lt"/>
                          <a:ea typeface="Times New Roman"/>
                          <a:cs typeface="Times New Roman"/>
                        </a:rPr>
                        <a:t>-2 to +2</a:t>
                      </a:r>
                      <a:endParaRPr lang="en-IN" sz="800" dirty="0">
                        <a:latin typeface="+mn-lt"/>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615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MG-GNDDUF</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1415 x 748 x 864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330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105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-15 to -18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385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R404a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MG-GNDDDUF</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1870 x 748 x 864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500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125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-15 to -18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580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R404a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PREP STATIONS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MG-GNDDPYY</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1415 x 748 x 864 + 125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390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155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450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MG-GNDDDPYY</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1870 x 748 x 864 + 125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560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164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615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MG-GNDDZYY</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1415 x 864 x 864 + 175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410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155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450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MG-GNDDDZYY</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1415 x 864 x 864 + 175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580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164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No frost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615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THERMOWELLS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MG-T2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1415 x 457 x 206</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28</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360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MG-T3</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1870 x 457 x 206</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863">
                <a:tc>
                  <a:txBody>
                    <a:bodyPr/>
                    <a:lstStyle/>
                    <a:p>
                      <a:pPr algn="ctr">
                        <a:lnSpc>
                          <a:spcPct val="115000"/>
                        </a:lnSpc>
                        <a:spcAft>
                          <a:spcPts val="0"/>
                        </a:spcAft>
                      </a:pPr>
                      <a:r>
                        <a:rPr lang="en-IN" sz="800" b="1" dirty="0">
                          <a:solidFill>
                            <a:srgbClr val="262626"/>
                          </a:solidFill>
                          <a:latin typeface="Calibri"/>
                          <a:ea typeface="Times New Roman"/>
                          <a:cs typeface="Times New Roman"/>
                        </a:rPr>
                        <a:t>FROSTED TOPS / WELLS</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MG-RT</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1150 x 450 x 400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 NA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 NA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NA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dirty="0">
                          <a:solidFill>
                            <a:srgbClr val="262626"/>
                          </a:solidFill>
                          <a:latin typeface="Calibri"/>
                          <a:ea typeface="Times New Roman"/>
                          <a:cs typeface="Times New Roman"/>
                        </a:rPr>
                        <a:t>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1100 x 450 x 273 + 324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140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39</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NA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NA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R134a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42">
                <a:tc>
                  <a:txBody>
                    <a:bodyPr/>
                    <a:lstStyle/>
                    <a:p>
                      <a:pPr algn="ctr">
                        <a:lnSpc>
                          <a:spcPct val="115000"/>
                        </a:lnSpc>
                        <a:spcAft>
                          <a:spcPts val="0"/>
                        </a:spcAft>
                      </a:pPr>
                      <a:r>
                        <a:rPr lang="en-IN" sz="800" b="1" dirty="0">
                          <a:solidFill>
                            <a:srgbClr val="262626"/>
                          </a:solidFill>
                          <a:latin typeface="Calibri"/>
                          <a:ea typeface="Times New Roman"/>
                          <a:cs typeface="Times New Roman"/>
                        </a:rPr>
                        <a:t>Cupboard refrigerator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 MG-CBR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600 x 640 x 864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120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70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 to +4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375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 R404a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846">
                <a:tc>
                  <a:txBody>
                    <a:bodyPr/>
                    <a:lstStyle/>
                    <a:p>
                      <a:pPr algn="ctr">
                        <a:lnSpc>
                          <a:spcPct val="115000"/>
                        </a:lnSpc>
                        <a:spcAft>
                          <a:spcPts val="0"/>
                        </a:spcAft>
                      </a:pPr>
                      <a:r>
                        <a:rPr lang="en-IN" sz="800" b="1" dirty="0">
                          <a:solidFill>
                            <a:srgbClr val="262626"/>
                          </a:solidFill>
                          <a:latin typeface="Calibri"/>
                          <a:ea typeface="Times New Roman"/>
                          <a:cs typeface="Times New Roman"/>
                        </a:rPr>
                        <a:t>Cupboard freezer</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MG-CBF</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600 x 640 x 864</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120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70</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1</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Static </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 -15 to -18</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205</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800" dirty="0">
                          <a:solidFill>
                            <a:srgbClr val="262626"/>
                          </a:solidFill>
                          <a:latin typeface="Calibri"/>
                          <a:ea typeface="Times New Roman"/>
                          <a:cs typeface="Times New Roman"/>
                        </a:rPr>
                        <a:t> R404a</a:t>
                      </a:r>
                      <a:endParaRPr lang="en-IN" sz="800" dirty="0">
                        <a:latin typeface="Calibri"/>
                        <a:ea typeface="Calibri"/>
                        <a:cs typeface="Times New Roman"/>
                      </a:endParaRPr>
                    </a:p>
                  </a:txBody>
                  <a:tcPr marL="35131" marR="351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Date Placeholder 4"/>
          <p:cNvSpPr>
            <a:spLocks noGrp="1"/>
          </p:cNvSpPr>
          <p:nvPr>
            <p:ph type="dt" sz="half" idx="10"/>
          </p:nvPr>
        </p:nvSpPr>
        <p:spPr/>
        <p:txBody>
          <a:bodyPr/>
          <a:lstStyle/>
          <a:p>
            <a:fld id="{1A0F23C1-C0F3-44D0-A725-5A865A66F473}" type="datetime1">
              <a:rPr lang="en-IN" smtClean="0"/>
              <a:pPr/>
              <a:t>02-10-2014</a:t>
            </a:fld>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16</a:t>
            </a:fld>
            <a:endParaRPr lang="en-IN" dirty="0"/>
          </a:p>
        </p:txBody>
      </p:sp>
      <p:sp>
        <p:nvSpPr>
          <p:cNvPr id="7" name="Rectangle 6"/>
          <p:cNvSpPr/>
          <p:nvPr/>
        </p:nvSpPr>
        <p:spPr>
          <a:xfrm>
            <a:off x="0" y="4786314"/>
            <a:ext cx="6715148" cy="353943"/>
          </a:xfrm>
          <a:prstGeom prst="rect">
            <a:avLst/>
          </a:prstGeom>
        </p:spPr>
        <p:txBody>
          <a:bodyPr wrap="square">
            <a:spAutoFit/>
          </a:bodyPr>
          <a:lstStyle/>
          <a:p>
            <a:r>
              <a:rPr lang="en-IN" sz="850" dirty="0" smtClean="0"/>
              <a:t>All products are tested to perform under ambient temperature of 43°C</a:t>
            </a:r>
          </a:p>
          <a:p>
            <a:r>
              <a:rPr lang="en-IN" sz="850" dirty="0" smtClean="0"/>
              <a:t>With a view to ensure ongoing product enhancement / development,  MGPRO reserves the right to change any specifications, without prior notice.</a:t>
            </a:r>
            <a:endParaRPr lang="en-IN" sz="850" dirty="0"/>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14294" y="190471"/>
            <a:ext cx="6482999" cy="149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i="1" u="none" strike="noStrike" cap="none" normalizeH="0" baseline="0" dirty="0" smtClean="0">
                <a:ln>
                  <a:noFill/>
                </a:ln>
                <a:solidFill>
                  <a:srgbClr val="000092"/>
                </a:solidFill>
                <a:effectLst/>
                <a:latin typeface="Calibri" pitchFamily="34" charset="0"/>
                <a:ea typeface="Calibri" pitchFamily="34" charset="0"/>
                <a:cs typeface="Times New Roman" pitchFamily="18" charset="0"/>
              </a:rPr>
              <a:t>Blast Chillers &amp; Freezers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800" i="0" u="none" strike="noStrike" cap="none" normalizeH="0" baseline="0" dirty="0" smtClean="0">
              <a:ln>
                <a:noFill/>
              </a:ln>
              <a:solidFill>
                <a:srgbClr val="000092"/>
              </a:solidFill>
              <a:effectLst/>
              <a:latin typeface="Calibri"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sz="13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rPr>
              <a:t>The Blast Chillers are offered and supplied from FAGOR INDUSTRIAL with capacities ranging from 20 KG Load to 100 KG load in Standalone self contained models and up to 200 KG per Load in Remote and Roll In Models. These Blast Chillers/Freezers are most ideal for reducing the temperature of cooked food from 90°C to +3°C or –18°C rapidly thereby rendering it safe from bacterial growth and fit for ensuing storage and consumption later on.</a:t>
            </a:r>
            <a:endParaRPr kumimoji="0" lang="en-US" sz="1300" b="0" i="1" u="none" strike="noStrike" cap="none" normalizeH="0" baseline="0" dirty="0" smtClean="0">
              <a:ln>
                <a:noFill/>
              </a:ln>
              <a:solidFill>
                <a:schemeClr val="tx1">
                  <a:lumMod val="75000"/>
                  <a:lumOff val="25000"/>
                </a:schemeClr>
              </a:solidFill>
              <a:effectLst/>
              <a:latin typeface="Calibri" pitchFamily="34" charset="0"/>
              <a:cs typeface="Arial" pitchFamily="34" charset="0"/>
            </a:endParaRPr>
          </a:p>
        </p:txBody>
      </p:sp>
      <p:pic>
        <p:nvPicPr>
          <p:cNvPr id="3" name="Picture 2"/>
          <p:cNvPicPr/>
          <p:nvPr/>
        </p:nvPicPr>
        <p:blipFill>
          <a:blip r:embed="rId3"/>
          <a:srcRect l="13207" t="3171" r="5661" b="6451"/>
          <a:stretch>
            <a:fillRect/>
          </a:stretch>
        </p:blipFill>
        <p:spPr bwMode="auto">
          <a:xfrm>
            <a:off x="285728" y="1714480"/>
            <a:ext cx="2286016" cy="3000396"/>
          </a:xfrm>
          <a:prstGeom prst="rect">
            <a:avLst/>
          </a:prstGeom>
          <a:noFill/>
          <a:ln w="9525">
            <a:noFill/>
            <a:miter lim="800000"/>
            <a:headEnd/>
            <a:tailEnd/>
          </a:ln>
        </p:spPr>
      </p:pic>
      <p:pic>
        <p:nvPicPr>
          <p:cNvPr id="4" name="Picture 3"/>
          <p:cNvPicPr/>
          <p:nvPr/>
        </p:nvPicPr>
        <p:blipFill>
          <a:blip r:embed="rId4"/>
          <a:srcRect l="6145" r="3723" b="9312"/>
          <a:stretch>
            <a:fillRect/>
          </a:stretch>
        </p:blipFill>
        <p:spPr bwMode="auto">
          <a:xfrm>
            <a:off x="2857496" y="2928926"/>
            <a:ext cx="3696917" cy="1214447"/>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723C7492-CEC0-4B8A-B846-907F4E32D95A}" type="datetime1">
              <a:rPr lang="en-IN" smtClean="0"/>
              <a:pPr/>
              <a:t>02-10-2014</a:t>
            </a:fld>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17</a:t>
            </a:fld>
            <a:endParaRPr lang="en-IN" dirty="0"/>
          </a:p>
        </p:txBody>
      </p:sp>
      <p:sp>
        <p:nvSpPr>
          <p:cNvPr id="7" name="Rectangle 6"/>
          <p:cNvSpPr/>
          <p:nvPr/>
        </p:nvSpPr>
        <p:spPr>
          <a:xfrm>
            <a:off x="142852" y="4786314"/>
            <a:ext cx="6500858" cy="1892826"/>
          </a:xfrm>
          <a:prstGeom prst="rect">
            <a:avLst/>
          </a:prstGeom>
        </p:spPr>
        <p:txBody>
          <a:bodyPr wrap="square">
            <a:spAutoFit/>
          </a:bodyPr>
          <a:lstStyle/>
          <a:p>
            <a:r>
              <a:rPr lang="en-IN" i="1" dirty="0" smtClean="0">
                <a:solidFill>
                  <a:srgbClr val="000092"/>
                </a:solidFill>
              </a:rPr>
              <a:t>Ice Makers with Built-In Storage Bin</a:t>
            </a:r>
          </a:p>
          <a:p>
            <a:endParaRPr lang="en-IN" sz="800" i="1" dirty="0" smtClean="0">
              <a:solidFill>
                <a:srgbClr val="000092"/>
              </a:solidFill>
            </a:endParaRPr>
          </a:p>
          <a:p>
            <a:pPr algn="just"/>
            <a:r>
              <a:rPr lang="en-IN" sz="1300" i="1" dirty="0" smtClean="0">
                <a:solidFill>
                  <a:schemeClr val="tx1">
                    <a:lumMod val="75000"/>
                    <a:lumOff val="25000"/>
                  </a:schemeClr>
                </a:solidFill>
              </a:rPr>
              <a:t>Appreciated by commercial outlets where space is at a premium, the self contained FAGOR / ITV Ice Machines represent the best options for bars, coffee shops and restaurants. Most of these models can be placed under the counter. They produce gourmet ice cubes with no hole that is thimble shaped, transparent and slow melting. Round ice cubes enhance the flavour of all drinks; have a greater eye-appeal and extend the chilling effect for a longer period of time. These ice cubes are made in machines with the latest SRAY SYSTEM TECHNOLOGY and Horizontal Evaporator coil. </a:t>
            </a:r>
            <a:endParaRPr lang="en-IN" sz="1300" i="1" dirty="0">
              <a:solidFill>
                <a:schemeClr val="tx1">
                  <a:lumMod val="75000"/>
                  <a:lumOff val="25000"/>
                </a:schemeClr>
              </a:solidFill>
            </a:endParaRPr>
          </a:p>
        </p:txBody>
      </p:sp>
      <p:pic>
        <p:nvPicPr>
          <p:cNvPr id="8" name="Picture 2" descr="C:\Users\Harshal Ganjawalla\Desktop\commercial-hollow-ice-cube-makers-57908-2893453.jpg"/>
          <p:cNvPicPr>
            <a:picLocks noChangeAspect="1" noChangeArrowheads="1"/>
          </p:cNvPicPr>
          <p:nvPr/>
        </p:nvPicPr>
        <p:blipFill>
          <a:blip r:embed="rId5" cstate="print"/>
          <a:srcRect/>
          <a:stretch>
            <a:fillRect/>
          </a:stretch>
        </p:blipFill>
        <p:spPr bwMode="auto">
          <a:xfrm>
            <a:off x="214290" y="6643702"/>
            <a:ext cx="1407773" cy="1928824"/>
          </a:xfrm>
          <a:prstGeom prst="rect">
            <a:avLst/>
          </a:prstGeom>
          <a:noFill/>
        </p:spPr>
      </p:pic>
      <p:pic>
        <p:nvPicPr>
          <p:cNvPr id="9" name="Picture 3" descr="C:\Users\Harshal Ganjawalla\Desktop\ice-cube-makers-vertical-evaporator-system-57908-3332821.jpg"/>
          <p:cNvPicPr>
            <a:picLocks noChangeAspect="1" noChangeArrowheads="1"/>
          </p:cNvPicPr>
          <p:nvPr/>
        </p:nvPicPr>
        <p:blipFill>
          <a:blip r:embed="rId6" cstate="print"/>
          <a:srcRect/>
          <a:stretch>
            <a:fillRect/>
          </a:stretch>
        </p:blipFill>
        <p:spPr bwMode="auto">
          <a:xfrm>
            <a:off x="1714488" y="6643702"/>
            <a:ext cx="1256109" cy="2023244"/>
          </a:xfrm>
          <a:prstGeom prst="rect">
            <a:avLst/>
          </a:prstGeom>
          <a:noFill/>
        </p:spPr>
      </p:pic>
      <p:pic>
        <p:nvPicPr>
          <p:cNvPr id="10" name="Picture 4" descr="C:\Users\Harshal Ganjawalla\Desktop\15100.png"/>
          <p:cNvPicPr>
            <a:picLocks noChangeAspect="1" noChangeArrowheads="1"/>
          </p:cNvPicPr>
          <p:nvPr/>
        </p:nvPicPr>
        <p:blipFill>
          <a:blip r:embed="rId7" cstate="print"/>
          <a:srcRect l="17972" t="8464" r="9919" b="5078"/>
          <a:stretch>
            <a:fillRect/>
          </a:stretch>
        </p:blipFill>
        <p:spPr bwMode="auto">
          <a:xfrm>
            <a:off x="3286124" y="6715140"/>
            <a:ext cx="1104567" cy="1794946"/>
          </a:xfrm>
          <a:prstGeom prst="rect">
            <a:avLst/>
          </a:prstGeom>
          <a:noFill/>
        </p:spPr>
      </p:pic>
      <p:sp>
        <p:nvSpPr>
          <p:cNvPr id="11" name="Rectangle 10"/>
          <p:cNvSpPr/>
          <p:nvPr/>
        </p:nvSpPr>
        <p:spPr>
          <a:xfrm>
            <a:off x="4572008" y="6929454"/>
            <a:ext cx="3429000" cy="1292662"/>
          </a:xfrm>
          <a:prstGeom prst="rect">
            <a:avLst/>
          </a:prstGeom>
        </p:spPr>
        <p:txBody>
          <a:bodyPr>
            <a:spAutoFit/>
          </a:bodyPr>
          <a:lstStyle/>
          <a:p>
            <a:r>
              <a:rPr lang="en-IN" sz="1400" b="1" i="1" dirty="0" smtClean="0">
                <a:solidFill>
                  <a:srgbClr val="000092"/>
                </a:solidFill>
              </a:rPr>
              <a:t>Capacities available</a:t>
            </a:r>
          </a:p>
          <a:p>
            <a:r>
              <a:rPr lang="en-IN" sz="1300" i="1" dirty="0" smtClean="0">
                <a:solidFill>
                  <a:schemeClr val="tx1">
                    <a:lumMod val="75000"/>
                    <a:lumOff val="25000"/>
                  </a:schemeClr>
                </a:solidFill>
              </a:rPr>
              <a:t>50 Kgs</a:t>
            </a:r>
          </a:p>
          <a:p>
            <a:r>
              <a:rPr lang="en-IN" sz="1300" i="1" dirty="0" smtClean="0">
                <a:solidFill>
                  <a:schemeClr val="tx1">
                    <a:lumMod val="75000"/>
                    <a:lumOff val="25000"/>
                  </a:schemeClr>
                </a:solidFill>
              </a:rPr>
              <a:t>100 Kgs</a:t>
            </a:r>
          </a:p>
          <a:p>
            <a:r>
              <a:rPr lang="en-IN" sz="1300" i="1" dirty="0" smtClean="0">
                <a:solidFill>
                  <a:schemeClr val="tx1">
                    <a:lumMod val="75000"/>
                    <a:lumOff val="25000"/>
                  </a:schemeClr>
                </a:solidFill>
              </a:rPr>
              <a:t>200 Kgs</a:t>
            </a:r>
          </a:p>
          <a:p>
            <a:endParaRPr lang="en-IN" sz="1400" i="1" dirty="0" smtClean="0">
              <a:solidFill>
                <a:srgbClr val="000092"/>
              </a:solidFill>
            </a:endParaRPr>
          </a:p>
          <a:p>
            <a:r>
              <a:rPr lang="en-IN" sz="1000" i="1" dirty="0" smtClean="0">
                <a:solidFill>
                  <a:srgbClr val="000092"/>
                </a:solidFill>
              </a:rPr>
              <a:t>All capacities are per 24 hours.</a:t>
            </a: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28604" y="714348"/>
            <a:ext cx="6000792" cy="1615827"/>
          </a:xfrm>
          <a:prstGeom prst="rect">
            <a:avLst/>
          </a:prstGeom>
        </p:spPr>
        <p:txBody>
          <a:bodyPr wrap="square">
            <a:spAutoFit/>
          </a:bodyPr>
          <a:lstStyle/>
          <a:p>
            <a:pPr algn="just"/>
            <a:r>
              <a:rPr lang="en-IN" sz="3300" dirty="0" smtClean="0">
                <a:solidFill>
                  <a:srgbClr val="501100"/>
                </a:solidFill>
                <a:latin typeface="Rage Italic" pitchFamily="66" charset="0"/>
              </a:rPr>
              <a:t>The best confectionary makers happily entrust their creations to MGPRO technology. </a:t>
            </a:r>
            <a:endParaRPr lang="en-IN" sz="3300" dirty="0">
              <a:solidFill>
                <a:srgbClr val="501100"/>
              </a:solidFill>
              <a:latin typeface="Rage Italic" pitchFamily="66" charset="0"/>
            </a:endParaRPr>
          </a:p>
        </p:txBody>
      </p:sp>
      <p:sp>
        <p:nvSpPr>
          <p:cNvPr id="3" name="Rectangle 2"/>
          <p:cNvSpPr/>
          <p:nvPr/>
        </p:nvSpPr>
        <p:spPr>
          <a:xfrm>
            <a:off x="357166" y="7500958"/>
            <a:ext cx="6215106" cy="1107996"/>
          </a:xfrm>
          <a:prstGeom prst="rect">
            <a:avLst/>
          </a:prstGeom>
        </p:spPr>
        <p:txBody>
          <a:bodyPr wrap="square">
            <a:spAutoFit/>
          </a:bodyPr>
          <a:lstStyle/>
          <a:p>
            <a:pPr algn="just"/>
            <a:r>
              <a:rPr lang="en-IN" sz="3300" dirty="0" smtClean="0">
                <a:solidFill>
                  <a:srgbClr val="501100"/>
                </a:solidFill>
                <a:latin typeface="Rage Italic" pitchFamily="66" charset="0"/>
              </a:rPr>
              <a:t>Have to look at the stunning features of the MGPRO display cases to know why.</a:t>
            </a:r>
          </a:p>
        </p:txBody>
      </p:sp>
      <p:pic>
        <p:nvPicPr>
          <p:cNvPr id="34818" name="Picture 2" descr="C:\Users\Harshal Ganjawalla\Pictures\MG-PRO new pictures\IMG-20130410-00843.jpg"/>
          <p:cNvPicPr>
            <a:picLocks noChangeAspect="1" noChangeArrowheads="1"/>
          </p:cNvPicPr>
          <p:nvPr/>
        </p:nvPicPr>
        <p:blipFill>
          <a:blip r:embed="rId2"/>
          <a:srcRect l="14607" r="8989"/>
          <a:stretch>
            <a:fillRect/>
          </a:stretch>
        </p:blipFill>
        <p:spPr bwMode="auto">
          <a:xfrm>
            <a:off x="500042" y="2214546"/>
            <a:ext cx="5929354" cy="5286412"/>
          </a:xfrm>
          <a:prstGeom prst="rect">
            <a:avLst/>
          </a:prstGeom>
          <a:noFill/>
          <a:effectLst>
            <a:softEdge rad="127000"/>
          </a:effectLst>
        </p:spPr>
      </p:pic>
      <p:pic>
        <p:nvPicPr>
          <p:cNvPr id="5" name="Picture 4" descr="MG - PRO  --  Logo (edit).jpg"/>
          <p:cNvPicPr>
            <a:picLocks noChangeAspect="1"/>
          </p:cNvPicPr>
          <p:nvPr/>
        </p:nvPicPr>
        <p:blipFill>
          <a:blip r:embed="rId3"/>
          <a:stretch>
            <a:fillRect/>
          </a:stretch>
        </p:blipFill>
        <p:spPr>
          <a:xfrm>
            <a:off x="6072767" y="142844"/>
            <a:ext cx="785233" cy="642910"/>
          </a:xfrm>
          <a:prstGeom prst="rect">
            <a:avLst/>
          </a:prstGeom>
        </p:spPr>
      </p:pic>
      <p:sp>
        <p:nvSpPr>
          <p:cNvPr id="6" name="Date Placeholder 5"/>
          <p:cNvSpPr>
            <a:spLocks noGrp="1"/>
          </p:cNvSpPr>
          <p:nvPr>
            <p:ph type="dt" sz="half" idx="10"/>
          </p:nvPr>
        </p:nvSpPr>
        <p:spPr/>
        <p:txBody>
          <a:bodyPr/>
          <a:lstStyle/>
          <a:p>
            <a:fld id="{650BB0F8-D3E2-4DA4-AF9C-04816AD0BBDB}" type="datetime1">
              <a:rPr lang="en-IN" smtClean="0"/>
              <a:pPr/>
              <a:t>02-10-2014</a:t>
            </a:fld>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18</a:t>
            </a:fld>
            <a:endParaRPr lang="en-IN" dirty="0"/>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90" y="214282"/>
            <a:ext cx="6429420" cy="4170372"/>
          </a:xfrm>
          <a:prstGeom prst="rect">
            <a:avLst/>
          </a:prstGeom>
        </p:spPr>
        <p:txBody>
          <a:bodyPr wrap="square">
            <a:spAutoFit/>
          </a:bodyPr>
          <a:lstStyle/>
          <a:p>
            <a:pPr algn="just"/>
            <a:r>
              <a:rPr lang="en-IN" sz="2200" dirty="0" smtClean="0">
                <a:solidFill>
                  <a:schemeClr val="tx1">
                    <a:lumMod val="75000"/>
                    <a:lumOff val="25000"/>
                  </a:schemeClr>
                </a:solidFill>
                <a:latin typeface="Rage Italic" pitchFamily="66" charset="0"/>
              </a:rPr>
              <a:t>Showcases that are a class apart with special air heated front glass that blend technology with aesthetic appeal and designed to increase your sales. </a:t>
            </a:r>
          </a:p>
          <a:p>
            <a:pPr algn="just"/>
            <a:endParaRPr lang="en-IN" sz="900" dirty="0" smtClean="0">
              <a:solidFill>
                <a:schemeClr val="tx1">
                  <a:lumMod val="75000"/>
                  <a:lumOff val="25000"/>
                </a:schemeClr>
              </a:solidFill>
              <a:latin typeface="Rage Italic" pitchFamily="66" charset="0"/>
            </a:endParaRPr>
          </a:p>
          <a:p>
            <a:pPr algn="just"/>
            <a:r>
              <a:rPr lang="en-IN" sz="2200" dirty="0" smtClean="0">
                <a:solidFill>
                  <a:schemeClr val="tx1">
                    <a:lumMod val="75000"/>
                    <a:lumOff val="25000"/>
                  </a:schemeClr>
                </a:solidFill>
                <a:latin typeface="Rage Italic" pitchFamily="66" charset="0"/>
              </a:rPr>
              <a:t>Suitable for refrigerated display and retail of Cakes, Pastries, Indian Desserts, Milk Products, Cheese, Cold Cuts, Sandwiches, etc. in Hotel Coffee Shops, Cafés, Pastry Shops, Ice-cream Parlours, Bakeries, Food Courts and Sweet Shops. Designed to adapt to any space, large or small, they are also available in “Hot” and “Ambient Temperature” versions to give a uniform and an international look to your store.</a:t>
            </a:r>
          </a:p>
          <a:p>
            <a:pPr algn="just"/>
            <a:endParaRPr lang="en-IN" i="1" dirty="0" smtClean="0">
              <a:solidFill>
                <a:schemeClr val="tx1">
                  <a:lumMod val="75000"/>
                  <a:lumOff val="25000"/>
                </a:schemeClr>
              </a:solidFill>
              <a:latin typeface="Calibri" pitchFamily="34" charset="0"/>
            </a:endParaRPr>
          </a:p>
          <a:p>
            <a:pPr algn="just"/>
            <a:endParaRPr lang="en-IN" i="1" dirty="0">
              <a:solidFill>
                <a:schemeClr val="tx1">
                  <a:lumMod val="75000"/>
                  <a:lumOff val="25000"/>
                </a:schemeClr>
              </a:solidFill>
              <a:latin typeface="Calibri" pitchFamily="34" charset="0"/>
            </a:endParaRPr>
          </a:p>
        </p:txBody>
      </p:sp>
      <p:pic>
        <p:nvPicPr>
          <p:cNvPr id="35842" name="Picture 2" descr="C:\Users\Harshal Ganjawalla\Pictures\Display counters\New Reference pics for displays\1.568753evo-1200ss-stocked-13-1000x1000.jpg"/>
          <p:cNvPicPr>
            <a:picLocks noChangeAspect="1" noChangeArrowheads="1"/>
          </p:cNvPicPr>
          <p:nvPr/>
        </p:nvPicPr>
        <p:blipFill>
          <a:blip r:embed="rId2"/>
          <a:srcRect l="8090" t="4854" r="7767" b="6148"/>
          <a:stretch>
            <a:fillRect/>
          </a:stretch>
        </p:blipFill>
        <p:spPr bwMode="auto">
          <a:xfrm>
            <a:off x="357166" y="3857620"/>
            <a:ext cx="2928958" cy="3097936"/>
          </a:xfrm>
          <a:prstGeom prst="rect">
            <a:avLst/>
          </a:prstGeom>
          <a:noFill/>
        </p:spPr>
      </p:pic>
      <p:sp>
        <p:nvSpPr>
          <p:cNvPr id="5" name="TextBox 4"/>
          <p:cNvSpPr txBox="1"/>
          <p:nvPr/>
        </p:nvSpPr>
        <p:spPr>
          <a:xfrm>
            <a:off x="500042" y="6929454"/>
            <a:ext cx="1643074" cy="738664"/>
          </a:xfrm>
          <a:prstGeom prst="rect">
            <a:avLst/>
          </a:prstGeom>
          <a:noFill/>
        </p:spPr>
        <p:txBody>
          <a:bodyPr wrap="square" rtlCol="0">
            <a:spAutoFit/>
          </a:bodyPr>
          <a:lstStyle/>
          <a:p>
            <a:r>
              <a:rPr lang="en-IN" sz="1050" b="1" dirty="0" smtClean="0"/>
              <a:t>Curved glass models:</a:t>
            </a:r>
          </a:p>
          <a:p>
            <a:r>
              <a:rPr lang="en-IN" sz="1050" dirty="0" smtClean="0"/>
              <a:t>MG-VENUS3</a:t>
            </a:r>
          </a:p>
          <a:p>
            <a:r>
              <a:rPr lang="en-IN" sz="1050" dirty="0" smtClean="0"/>
              <a:t>MG-VENUS4</a:t>
            </a:r>
          </a:p>
          <a:p>
            <a:r>
              <a:rPr lang="en-IN" sz="1050" dirty="0" smtClean="0"/>
              <a:t>MG-VENUS5</a:t>
            </a:r>
            <a:endParaRPr lang="en-IN" sz="1050" dirty="0"/>
          </a:p>
        </p:txBody>
      </p:sp>
      <p:pic>
        <p:nvPicPr>
          <p:cNvPr id="35843" name="Picture 3" descr="C:\Users\Harshal Ganjawalla\Pictures\Display counters\4level-blackTrimShelving.jpg"/>
          <p:cNvPicPr>
            <a:picLocks noChangeAspect="1" noChangeArrowheads="1"/>
          </p:cNvPicPr>
          <p:nvPr/>
        </p:nvPicPr>
        <p:blipFill>
          <a:blip r:embed="rId3"/>
          <a:srcRect/>
          <a:stretch>
            <a:fillRect/>
          </a:stretch>
        </p:blipFill>
        <p:spPr bwMode="auto">
          <a:xfrm>
            <a:off x="3643314" y="3857620"/>
            <a:ext cx="2928958" cy="3000397"/>
          </a:xfrm>
          <a:prstGeom prst="rect">
            <a:avLst/>
          </a:prstGeom>
          <a:noFill/>
        </p:spPr>
      </p:pic>
      <p:sp>
        <p:nvSpPr>
          <p:cNvPr id="7" name="TextBox 6"/>
          <p:cNvSpPr txBox="1"/>
          <p:nvPr/>
        </p:nvSpPr>
        <p:spPr>
          <a:xfrm>
            <a:off x="3929066" y="6858018"/>
            <a:ext cx="1571636" cy="738664"/>
          </a:xfrm>
          <a:prstGeom prst="rect">
            <a:avLst/>
          </a:prstGeom>
          <a:noFill/>
        </p:spPr>
        <p:txBody>
          <a:bodyPr wrap="square" rtlCol="0">
            <a:spAutoFit/>
          </a:bodyPr>
          <a:lstStyle/>
          <a:p>
            <a:r>
              <a:rPr lang="en-IN" sz="1050" b="1" dirty="0" smtClean="0"/>
              <a:t>Straight glass models:</a:t>
            </a:r>
          </a:p>
          <a:p>
            <a:r>
              <a:rPr lang="en-IN" sz="1050" dirty="0" smtClean="0"/>
              <a:t>MG-MARS3</a:t>
            </a:r>
          </a:p>
          <a:p>
            <a:r>
              <a:rPr lang="en-IN" sz="1050" dirty="0" smtClean="0"/>
              <a:t>MG-MARS4</a:t>
            </a:r>
          </a:p>
          <a:p>
            <a:r>
              <a:rPr lang="en-IN" sz="1050" dirty="0" smtClean="0"/>
              <a:t>MG-MARS5</a:t>
            </a:r>
            <a:endParaRPr lang="en-IN" sz="1050" dirty="0"/>
          </a:p>
        </p:txBody>
      </p:sp>
      <p:sp>
        <p:nvSpPr>
          <p:cNvPr id="9" name="TextBox 8"/>
          <p:cNvSpPr txBox="1"/>
          <p:nvPr/>
        </p:nvSpPr>
        <p:spPr>
          <a:xfrm>
            <a:off x="500042" y="7715272"/>
            <a:ext cx="3143272" cy="923330"/>
          </a:xfrm>
          <a:prstGeom prst="rect">
            <a:avLst/>
          </a:prstGeom>
          <a:noFill/>
          <a:ln>
            <a:noFill/>
          </a:ln>
          <a:effectLst>
            <a:glow rad="228600">
              <a:schemeClr val="accent6">
                <a:satMod val="175000"/>
                <a:alpha val="40000"/>
              </a:schemeClr>
            </a:glow>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IN" i="1" dirty="0" smtClean="0">
                <a:solidFill>
                  <a:srgbClr val="000092"/>
                </a:solidFill>
                <a:effectLst/>
              </a:rPr>
              <a:t>ALL MODELS ARE AVAILABLE WITH SINGLE GLASS OR DOUBLE VACUUM GLASS</a:t>
            </a:r>
            <a:endParaRPr lang="en-IN" i="1" dirty="0">
              <a:solidFill>
                <a:srgbClr val="000092"/>
              </a:solidFill>
              <a:effectLst/>
            </a:endParaRPr>
          </a:p>
        </p:txBody>
      </p:sp>
      <p:sp>
        <p:nvSpPr>
          <p:cNvPr id="10" name="TextBox 9"/>
          <p:cNvSpPr txBox="1"/>
          <p:nvPr/>
        </p:nvSpPr>
        <p:spPr>
          <a:xfrm>
            <a:off x="3929067" y="7643834"/>
            <a:ext cx="2714644" cy="923330"/>
          </a:xfrm>
          <a:prstGeom prst="rect">
            <a:avLst/>
          </a:prstGeom>
          <a:noFill/>
          <a:ln>
            <a:noFill/>
          </a:ln>
          <a:effectLst>
            <a:glow rad="228600">
              <a:schemeClr val="accent1">
                <a:satMod val="175000"/>
                <a:alpha val="40000"/>
              </a:schemeClr>
            </a:glow>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divot"/>
            <a:bevelB w="82550" h="44450" prst="angle"/>
            <a:contourClr>
              <a:srgbClr val="FFFFFF"/>
            </a:contourClr>
          </a:sp3d>
        </p:spPr>
        <p:txBody>
          <a:bodyPr wrap="square" rtlCol="0">
            <a:spAutoFit/>
          </a:bodyPr>
          <a:lstStyle/>
          <a:p>
            <a:r>
              <a:rPr lang="en-IN" i="1" dirty="0" smtClean="0">
                <a:solidFill>
                  <a:srgbClr val="000092"/>
                </a:solidFill>
                <a:effectLst/>
              </a:rPr>
              <a:t>AIR HEATED FRONT GLASS FOR ANTI CONDENSATION AVAILABLE</a:t>
            </a:r>
          </a:p>
        </p:txBody>
      </p:sp>
      <p:sp>
        <p:nvSpPr>
          <p:cNvPr id="12" name="Slide Number Placeholder 11"/>
          <p:cNvSpPr>
            <a:spLocks noGrp="1"/>
          </p:cNvSpPr>
          <p:nvPr>
            <p:ph type="sldNum" sz="quarter" idx="12"/>
          </p:nvPr>
        </p:nvSpPr>
        <p:spPr/>
        <p:txBody>
          <a:bodyPr/>
          <a:lstStyle/>
          <a:p>
            <a:fld id="{79BEE7FF-6AE6-40C5-BDBE-3884BD3D34E3}" type="slidenum">
              <a:rPr lang="en-IN" smtClean="0"/>
              <a:pPr/>
              <a:t>19</a:t>
            </a:fld>
            <a:endParaRPr lang="en-IN" dirty="0"/>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357166" y="142844"/>
            <a:ext cx="6172200" cy="6072230"/>
          </a:xfrm>
        </p:spPr>
        <p:txBody>
          <a:bodyPr>
            <a:noAutofit/>
          </a:bodyPr>
          <a:lstStyle/>
          <a:p>
            <a:pPr>
              <a:buNone/>
            </a:pPr>
            <a:r>
              <a:rPr lang="en-IN" sz="1800" i="1" dirty="0" smtClean="0">
                <a:solidFill>
                  <a:srgbClr val="000092"/>
                </a:solidFill>
              </a:rPr>
              <a:t>INDEX</a:t>
            </a:r>
          </a:p>
          <a:p>
            <a:pPr>
              <a:buNone/>
            </a:pPr>
            <a:endParaRPr lang="en-IN" sz="800" i="1" dirty="0" smtClean="0">
              <a:solidFill>
                <a:srgbClr val="000092"/>
              </a:solidFill>
            </a:endParaRPr>
          </a:p>
          <a:p>
            <a:pPr>
              <a:lnSpc>
                <a:spcPct val="150000"/>
              </a:lnSpc>
              <a:spcBef>
                <a:spcPts val="0"/>
              </a:spcBef>
            </a:pPr>
            <a:r>
              <a:rPr lang="en-IN" sz="1400" i="1" dirty="0" smtClean="0">
                <a:solidFill>
                  <a:schemeClr val="tx1">
                    <a:lumMod val="65000"/>
                    <a:lumOff val="35000"/>
                  </a:schemeClr>
                </a:solidFill>
              </a:rPr>
              <a:t>Welcome to </a:t>
            </a:r>
            <a:r>
              <a:rPr lang="en-IN" sz="1400" i="1" dirty="0" err="1" smtClean="0">
                <a:solidFill>
                  <a:schemeClr val="tx1">
                    <a:lumMod val="65000"/>
                    <a:lumOff val="35000"/>
                  </a:schemeClr>
                </a:solidFill>
              </a:rPr>
              <a:t>MGPRO________________________________________Page</a:t>
            </a:r>
            <a:r>
              <a:rPr lang="en-IN" sz="1400" i="1" dirty="0" smtClean="0">
                <a:solidFill>
                  <a:schemeClr val="tx1">
                    <a:lumMod val="65000"/>
                    <a:lumOff val="35000"/>
                  </a:schemeClr>
                </a:solidFill>
              </a:rPr>
              <a:t> 3</a:t>
            </a:r>
          </a:p>
          <a:p>
            <a:pPr>
              <a:lnSpc>
                <a:spcPct val="150000"/>
              </a:lnSpc>
              <a:spcBef>
                <a:spcPts val="0"/>
              </a:spcBef>
            </a:pPr>
            <a:r>
              <a:rPr lang="en-IN" sz="1400" i="1" dirty="0" smtClean="0">
                <a:solidFill>
                  <a:schemeClr val="tx1">
                    <a:lumMod val="65000"/>
                    <a:lumOff val="35000"/>
                  </a:schemeClr>
                </a:solidFill>
              </a:rPr>
              <a:t>Core </a:t>
            </a:r>
            <a:r>
              <a:rPr lang="en-IN" sz="1400" i="1" dirty="0" err="1" smtClean="0">
                <a:solidFill>
                  <a:schemeClr val="tx1">
                    <a:lumMod val="65000"/>
                    <a:lumOff val="35000"/>
                  </a:schemeClr>
                </a:solidFill>
              </a:rPr>
              <a:t>Team________________________________________________Page</a:t>
            </a:r>
            <a:r>
              <a:rPr lang="en-IN" sz="1400" i="1" dirty="0" smtClean="0">
                <a:solidFill>
                  <a:schemeClr val="tx1">
                    <a:lumMod val="65000"/>
                    <a:lumOff val="35000"/>
                  </a:schemeClr>
                </a:solidFill>
              </a:rPr>
              <a:t> 4</a:t>
            </a:r>
          </a:p>
          <a:p>
            <a:pPr>
              <a:lnSpc>
                <a:spcPct val="150000"/>
              </a:lnSpc>
              <a:spcBef>
                <a:spcPts val="0"/>
              </a:spcBef>
            </a:pPr>
            <a:r>
              <a:rPr lang="en-IN" sz="1400" i="1" dirty="0" err="1" smtClean="0">
                <a:solidFill>
                  <a:schemeClr val="tx1">
                    <a:lumMod val="65000"/>
                    <a:lumOff val="35000"/>
                  </a:schemeClr>
                </a:solidFill>
              </a:rPr>
              <a:t>Manufacturing____________________________________________Page</a:t>
            </a:r>
            <a:r>
              <a:rPr lang="en-IN" sz="1400" i="1" dirty="0" smtClean="0">
                <a:solidFill>
                  <a:schemeClr val="tx1">
                    <a:lumMod val="65000"/>
                    <a:lumOff val="35000"/>
                  </a:schemeClr>
                </a:solidFill>
              </a:rPr>
              <a:t> 5</a:t>
            </a:r>
          </a:p>
          <a:p>
            <a:pPr>
              <a:lnSpc>
                <a:spcPct val="150000"/>
              </a:lnSpc>
              <a:spcBef>
                <a:spcPts val="0"/>
              </a:spcBef>
            </a:pPr>
            <a:r>
              <a:rPr lang="en-IN" sz="1400" i="1" dirty="0" smtClean="0">
                <a:solidFill>
                  <a:schemeClr val="tx1">
                    <a:lumMod val="65000"/>
                    <a:lumOff val="35000"/>
                  </a:schemeClr>
                </a:solidFill>
              </a:rPr>
              <a:t>Environment </a:t>
            </a:r>
            <a:r>
              <a:rPr lang="en-IN" sz="1400" i="1" dirty="0" err="1" smtClean="0">
                <a:solidFill>
                  <a:schemeClr val="tx1">
                    <a:lumMod val="65000"/>
                    <a:lumOff val="35000"/>
                  </a:schemeClr>
                </a:solidFill>
              </a:rPr>
              <a:t>First__________________________________________Page</a:t>
            </a:r>
            <a:r>
              <a:rPr lang="en-IN" sz="1400" i="1" dirty="0" smtClean="0">
                <a:solidFill>
                  <a:schemeClr val="tx1">
                    <a:lumMod val="65000"/>
                    <a:lumOff val="35000"/>
                  </a:schemeClr>
                </a:solidFill>
              </a:rPr>
              <a:t> 6</a:t>
            </a:r>
          </a:p>
          <a:p>
            <a:pPr>
              <a:lnSpc>
                <a:spcPct val="150000"/>
              </a:lnSpc>
              <a:spcBef>
                <a:spcPts val="0"/>
              </a:spcBef>
            </a:pPr>
            <a:r>
              <a:rPr lang="en-IN" sz="1400" i="1" dirty="0" smtClean="0">
                <a:solidFill>
                  <a:schemeClr val="tx1">
                    <a:lumMod val="65000"/>
                    <a:lumOff val="35000"/>
                  </a:schemeClr>
                </a:solidFill>
              </a:rPr>
              <a:t>Installation and </a:t>
            </a:r>
            <a:r>
              <a:rPr lang="en-IN" sz="1400" i="1" dirty="0" err="1" smtClean="0">
                <a:solidFill>
                  <a:schemeClr val="tx1">
                    <a:lumMod val="65000"/>
                    <a:lumOff val="35000"/>
                  </a:schemeClr>
                </a:solidFill>
              </a:rPr>
              <a:t>Servicing____________________________________Page</a:t>
            </a:r>
            <a:r>
              <a:rPr lang="en-IN" sz="1400" i="1" dirty="0" smtClean="0">
                <a:solidFill>
                  <a:schemeClr val="tx1">
                    <a:lumMod val="65000"/>
                    <a:lumOff val="35000"/>
                  </a:schemeClr>
                </a:solidFill>
              </a:rPr>
              <a:t> 7</a:t>
            </a:r>
          </a:p>
          <a:p>
            <a:pPr>
              <a:lnSpc>
                <a:spcPct val="150000"/>
              </a:lnSpc>
              <a:spcBef>
                <a:spcPts val="0"/>
              </a:spcBef>
            </a:pPr>
            <a:r>
              <a:rPr lang="en-IN" sz="1400" i="1" dirty="0" smtClean="0">
                <a:solidFill>
                  <a:schemeClr val="tx1">
                    <a:lumMod val="65000"/>
                    <a:lumOff val="35000"/>
                  </a:schemeClr>
                </a:solidFill>
              </a:rPr>
              <a:t>MGPRO vs the </a:t>
            </a:r>
            <a:r>
              <a:rPr lang="en-IN" sz="1400" i="1" dirty="0" err="1" smtClean="0">
                <a:solidFill>
                  <a:schemeClr val="tx1">
                    <a:lumMod val="65000"/>
                    <a:lumOff val="35000"/>
                  </a:schemeClr>
                </a:solidFill>
              </a:rPr>
              <a:t>Competition_____________________________Pages</a:t>
            </a:r>
            <a:r>
              <a:rPr lang="en-IN" sz="1400" i="1" dirty="0" smtClean="0">
                <a:solidFill>
                  <a:schemeClr val="tx1">
                    <a:lumMod val="65000"/>
                    <a:lumOff val="35000"/>
                  </a:schemeClr>
                </a:solidFill>
              </a:rPr>
              <a:t> 7,8 &amp; 9</a:t>
            </a:r>
          </a:p>
          <a:p>
            <a:pPr>
              <a:lnSpc>
                <a:spcPct val="150000"/>
              </a:lnSpc>
              <a:spcBef>
                <a:spcPts val="0"/>
              </a:spcBef>
            </a:pPr>
            <a:r>
              <a:rPr lang="en-IN" sz="1400" i="1" dirty="0" smtClean="0">
                <a:solidFill>
                  <a:schemeClr val="tx1">
                    <a:lumMod val="65000"/>
                    <a:lumOff val="35000"/>
                  </a:schemeClr>
                </a:solidFill>
              </a:rPr>
              <a:t>Quality </a:t>
            </a:r>
            <a:r>
              <a:rPr lang="en-IN" sz="1400" i="1" dirty="0" err="1" smtClean="0">
                <a:solidFill>
                  <a:schemeClr val="tx1">
                    <a:lumMod val="65000"/>
                    <a:lumOff val="35000"/>
                  </a:schemeClr>
                </a:solidFill>
              </a:rPr>
              <a:t>Policy_____________________________________________Page</a:t>
            </a:r>
            <a:r>
              <a:rPr lang="en-IN" sz="1400" i="1" dirty="0" smtClean="0">
                <a:solidFill>
                  <a:schemeClr val="tx1">
                    <a:lumMod val="65000"/>
                    <a:lumOff val="35000"/>
                  </a:schemeClr>
                </a:solidFill>
              </a:rPr>
              <a:t> 10</a:t>
            </a:r>
          </a:p>
          <a:p>
            <a:pPr>
              <a:lnSpc>
                <a:spcPct val="150000"/>
              </a:lnSpc>
              <a:spcBef>
                <a:spcPts val="0"/>
              </a:spcBef>
            </a:pPr>
            <a:r>
              <a:rPr lang="en-IN" sz="1400" i="1" dirty="0" smtClean="0">
                <a:solidFill>
                  <a:schemeClr val="tx1">
                    <a:lumMod val="65000"/>
                    <a:lumOff val="35000"/>
                  </a:schemeClr>
                </a:solidFill>
              </a:rPr>
              <a:t>Our </a:t>
            </a:r>
            <a:r>
              <a:rPr lang="en-IN" sz="1400" i="1" dirty="0" err="1" smtClean="0">
                <a:solidFill>
                  <a:schemeClr val="tx1">
                    <a:lumMod val="65000"/>
                    <a:lumOff val="35000"/>
                  </a:schemeClr>
                </a:solidFill>
              </a:rPr>
              <a:t>Brands_______________________________________________Page</a:t>
            </a:r>
            <a:r>
              <a:rPr lang="en-IN" sz="1400" i="1" dirty="0" smtClean="0">
                <a:solidFill>
                  <a:schemeClr val="tx1">
                    <a:lumMod val="65000"/>
                    <a:lumOff val="35000"/>
                  </a:schemeClr>
                </a:solidFill>
              </a:rPr>
              <a:t> 11</a:t>
            </a:r>
          </a:p>
          <a:p>
            <a:pPr>
              <a:lnSpc>
                <a:spcPct val="150000"/>
              </a:lnSpc>
              <a:spcBef>
                <a:spcPts val="0"/>
              </a:spcBef>
            </a:pPr>
            <a:r>
              <a:rPr lang="en-IN" sz="1400" i="1" dirty="0" smtClean="0">
                <a:solidFill>
                  <a:schemeClr val="tx1">
                    <a:lumMod val="65000"/>
                    <a:lumOff val="35000"/>
                  </a:schemeClr>
                </a:solidFill>
              </a:rPr>
              <a:t>Solutions &amp; Key </a:t>
            </a:r>
            <a:r>
              <a:rPr lang="en-IN" sz="1400" i="1" dirty="0" err="1" smtClean="0">
                <a:solidFill>
                  <a:schemeClr val="tx1">
                    <a:lumMod val="65000"/>
                    <a:lumOff val="35000"/>
                  </a:schemeClr>
                </a:solidFill>
              </a:rPr>
              <a:t>Clients______________________________________Page</a:t>
            </a:r>
            <a:r>
              <a:rPr lang="en-IN" sz="1400" i="1" dirty="0" smtClean="0">
                <a:solidFill>
                  <a:schemeClr val="tx1">
                    <a:lumMod val="65000"/>
                    <a:lumOff val="35000"/>
                  </a:schemeClr>
                </a:solidFill>
              </a:rPr>
              <a:t> 12</a:t>
            </a:r>
          </a:p>
          <a:p>
            <a:pPr>
              <a:lnSpc>
                <a:spcPct val="150000"/>
              </a:lnSpc>
              <a:spcBef>
                <a:spcPts val="0"/>
              </a:spcBef>
            </a:pPr>
            <a:r>
              <a:rPr lang="en-IN" sz="1400" i="1" dirty="0" smtClean="0">
                <a:solidFill>
                  <a:schemeClr val="tx1">
                    <a:lumMod val="65000"/>
                    <a:lumOff val="35000"/>
                  </a:schemeClr>
                </a:solidFill>
              </a:rPr>
              <a:t>Professional </a:t>
            </a:r>
            <a:r>
              <a:rPr lang="en-IN" sz="1400" i="1" dirty="0" err="1" smtClean="0">
                <a:solidFill>
                  <a:schemeClr val="tx1">
                    <a:lumMod val="65000"/>
                    <a:lumOff val="35000"/>
                  </a:schemeClr>
                </a:solidFill>
              </a:rPr>
              <a:t>Refrigeration________________________Pages</a:t>
            </a:r>
            <a:r>
              <a:rPr lang="en-IN" sz="1400" i="1" dirty="0" smtClean="0">
                <a:solidFill>
                  <a:schemeClr val="tx1">
                    <a:lumMod val="65000"/>
                    <a:lumOff val="35000"/>
                  </a:schemeClr>
                </a:solidFill>
              </a:rPr>
              <a:t> 13, 14, 15 &amp; 16</a:t>
            </a:r>
          </a:p>
          <a:p>
            <a:pPr>
              <a:lnSpc>
                <a:spcPct val="150000"/>
              </a:lnSpc>
              <a:spcBef>
                <a:spcPts val="0"/>
              </a:spcBef>
            </a:pPr>
            <a:r>
              <a:rPr lang="en-IN" sz="1400" i="1" dirty="0" smtClean="0">
                <a:solidFill>
                  <a:schemeClr val="tx1">
                    <a:lumMod val="65000"/>
                    <a:lumOff val="35000"/>
                  </a:schemeClr>
                </a:solidFill>
              </a:rPr>
              <a:t>Blast Chillers/Freezers &amp; Ice Cube </a:t>
            </a:r>
            <a:r>
              <a:rPr lang="en-IN" sz="1400" i="1" dirty="0" err="1" smtClean="0">
                <a:solidFill>
                  <a:schemeClr val="tx1">
                    <a:lumMod val="65000"/>
                    <a:lumOff val="35000"/>
                  </a:schemeClr>
                </a:solidFill>
              </a:rPr>
              <a:t>Makers_______________________Page</a:t>
            </a:r>
            <a:r>
              <a:rPr lang="en-IN" sz="1400" i="1" dirty="0" smtClean="0">
                <a:solidFill>
                  <a:schemeClr val="tx1">
                    <a:lumMod val="65000"/>
                    <a:lumOff val="35000"/>
                  </a:schemeClr>
                </a:solidFill>
              </a:rPr>
              <a:t> 17</a:t>
            </a:r>
          </a:p>
          <a:p>
            <a:pPr>
              <a:lnSpc>
                <a:spcPct val="150000"/>
              </a:lnSpc>
              <a:spcBef>
                <a:spcPts val="0"/>
              </a:spcBef>
            </a:pPr>
            <a:r>
              <a:rPr lang="en-IN" sz="1400" i="1" dirty="0" err="1" smtClean="0">
                <a:solidFill>
                  <a:schemeClr val="tx1">
                    <a:lumMod val="65000"/>
                    <a:lumOff val="35000"/>
                  </a:schemeClr>
                </a:solidFill>
              </a:rPr>
              <a:t>Showcases____________________________________Pages</a:t>
            </a:r>
            <a:r>
              <a:rPr lang="en-IN" sz="1400" i="1" dirty="0" smtClean="0">
                <a:solidFill>
                  <a:schemeClr val="tx1">
                    <a:lumMod val="65000"/>
                    <a:lumOff val="35000"/>
                  </a:schemeClr>
                </a:solidFill>
              </a:rPr>
              <a:t> 18, 19, 20 &amp; 21</a:t>
            </a:r>
          </a:p>
          <a:p>
            <a:pPr>
              <a:lnSpc>
                <a:spcPct val="150000"/>
              </a:lnSpc>
              <a:spcBef>
                <a:spcPts val="0"/>
              </a:spcBef>
            </a:pPr>
            <a:r>
              <a:rPr lang="en-IN" sz="1400" i="1" dirty="0" err="1" smtClean="0">
                <a:solidFill>
                  <a:schemeClr val="tx1">
                    <a:lumMod val="65000"/>
                    <a:lumOff val="35000"/>
                  </a:schemeClr>
                </a:solidFill>
              </a:rPr>
              <a:t>Multideck</a:t>
            </a:r>
            <a:r>
              <a:rPr lang="en-IN" sz="1400" i="1" dirty="0" smtClean="0">
                <a:solidFill>
                  <a:schemeClr val="tx1">
                    <a:lumMod val="65000"/>
                    <a:lumOff val="35000"/>
                  </a:schemeClr>
                </a:solidFill>
              </a:rPr>
              <a:t> </a:t>
            </a:r>
            <a:r>
              <a:rPr lang="en-IN" sz="1400" i="1" dirty="0" err="1" smtClean="0">
                <a:solidFill>
                  <a:schemeClr val="tx1">
                    <a:lumMod val="65000"/>
                    <a:lumOff val="35000"/>
                  </a:schemeClr>
                </a:solidFill>
              </a:rPr>
              <a:t>Coolers_________________________________Pages</a:t>
            </a:r>
            <a:r>
              <a:rPr lang="en-IN" sz="1400" i="1" dirty="0" smtClean="0">
                <a:solidFill>
                  <a:schemeClr val="tx1">
                    <a:lumMod val="65000"/>
                    <a:lumOff val="35000"/>
                  </a:schemeClr>
                </a:solidFill>
              </a:rPr>
              <a:t> 22, 23 &amp; 24</a:t>
            </a:r>
          </a:p>
          <a:p>
            <a:pPr>
              <a:lnSpc>
                <a:spcPct val="150000"/>
              </a:lnSpc>
              <a:spcBef>
                <a:spcPts val="0"/>
              </a:spcBef>
            </a:pPr>
            <a:r>
              <a:rPr lang="en-IN" sz="1400" i="1" dirty="0" smtClean="0">
                <a:solidFill>
                  <a:schemeClr val="tx1">
                    <a:lumMod val="65000"/>
                    <a:lumOff val="35000"/>
                  </a:schemeClr>
                </a:solidFill>
              </a:rPr>
              <a:t>Bar </a:t>
            </a:r>
            <a:r>
              <a:rPr lang="en-IN" sz="1400" i="1" dirty="0" err="1" smtClean="0">
                <a:solidFill>
                  <a:schemeClr val="tx1">
                    <a:lumMod val="65000"/>
                    <a:lumOff val="35000"/>
                  </a:schemeClr>
                </a:solidFill>
              </a:rPr>
              <a:t>Coolers___________________________________Pages</a:t>
            </a:r>
            <a:r>
              <a:rPr lang="en-IN" sz="1400" i="1" dirty="0" smtClean="0">
                <a:solidFill>
                  <a:schemeClr val="tx1">
                    <a:lumMod val="65000"/>
                    <a:lumOff val="35000"/>
                  </a:schemeClr>
                </a:solidFill>
              </a:rPr>
              <a:t> 25, 26, 27 &amp; 28</a:t>
            </a:r>
          </a:p>
          <a:p>
            <a:pPr>
              <a:lnSpc>
                <a:spcPct val="150000"/>
              </a:lnSpc>
              <a:spcBef>
                <a:spcPts val="0"/>
              </a:spcBef>
            </a:pPr>
            <a:r>
              <a:rPr lang="en-IN" sz="1400" i="1" dirty="0" smtClean="0">
                <a:solidFill>
                  <a:schemeClr val="tx1">
                    <a:lumMod val="65000"/>
                    <a:lumOff val="35000"/>
                  </a:schemeClr>
                </a:solidFill>
              </a:rPr>
              <a:t>Bars &amp; Coffee Shop </a:t>
            </a:r>
            <a:r>
              <a:rPr lang="en-IN" sz="1400" i="1" dirty="0" err="1" smtClean="0">
                <a:solidFill>
                  <a:schemeClr val="tx1">
                    <a:lumMod val="65000"/>
                    <a:lumOff val="35000"/>
                  </a:schemeClr>
                </a:solidFill>
              </a:rPr>
              <a:t>Design__________________________________Page</a:t>
            </a:r>
            <a:r>
              <a:rPr lang="en-IN" sz="1400" i="1" dirty="0" smtClean="0">
                <a:solidFill>
                  <a:schemeClr val="tx1">
                    <a:lumMod val="65000"/>
                    <a:lumOff val="35000"/>
                  </a:schemeClr>
                </a:solidFill>
              </a:rPr>
              <a:t> 29</a:t>
            </a:r>
          </a:p>
          <a:p>
            <a:pPr>
              <a:lnSpc>
                <a:spcPct val="150000"/>
              </a:lnSpc>
              <a:spcBef>
                <a:spcPts val="0"/>
              </a:spcBef>
            </a:pPr>
            <a:r>
              <a:rPr lang="en-IN" sz="1400" i="1" dirty="0" smtClean="0">
                <a:solidFill>
                  <a:schemeClr val="tx1">
                    <a:lumMod val="65000"/>
                    <a:lumOff val="35000"/>
                  </a:schemeClr>
                </a:solidFill>
              </a:rPr>
              <a:t>Project </a:t>
            </a:r>
            <a:r>
              <a:rPr lang="en-IN" sz="1400" i="1" dirty="0" err="1" smtClean="0">
                <a:solidFill>
                  <a:schemeClr val="tx1">
                    <a:lumMod val="65000"/>
                    <a:lumOff val="35000"/>
                  </a:schemeClr>
                </a:solidFill>
              </a:rPr>
              <a:t>Management______________________________________Page</a:t>
            </a:r>
            <a:r>
              <a:rPr lang="en-IN" sz="1400" i="1" dirty="0" smtClean="0">
                <a:solidFill>
                  <a:schemeClr val="tx1">
                    <a:lumMod val="65000"/>
                    <a:lumOff val="35000"/>
                  </a:schemeClr>
                </a:solidFill>
              </a:rPr>
              <a:t> 30</a:t>
            </a:r>
          </a:p>
          <a:p>
            <a:pPr>
              <a:lnSpc>
                <a:spcPct val="150000"/>
              </a:lnSpc>
              <a:spcBef>
                <a:spcPts val="0"/>
              </a:spcBef>
            </a:pPr>
            <a:r>
              <a:rPr lang="en-IN" sz="1400" i="1" dirty="0" smtClean="0">
                <a:solidFill>
                  <a:schemeClr val="tx1">
                    <a:lumMod val="65000"/>
                    <a:lumOff val="35000"/>
                  </a:schemeClr>
                </a:solidFill>
              </a:rPr>
              <a:t>Contact </a:t>
            </a:r>
            <a:r>
              <a:rPr lang="en-IN" sz="1400" i="1" dirty="0" err="1" smtClean="0">
                <a:solidFill>
                  <a:schemeClr val="tx1">
                    <a:lumMod val="65000"/>
                    <a:lumOff val="35000"/>
                  </a:schemeClr>
                </a:solidFill>
              </a:rPr>
              <a:t>Information_______________________________________Page</a:t>
            </a:r>
            <a:r>
              <a:rPr lang="en-IN" sz="1400" i="1" dirty="0" smtClean="0">
                <a:solidFill>
                  <a:schemeClr val="tx1">
                    <a:lumMod val="65000"/>
                    <a:lumOff val="35000"/>
                  </a:schemeClr>
                </a:solidFill>
              </a:rPr>
              <a:t> 31</a:t>
            </a: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endParaRPr lang="en-IN" sz="1400" i="1" dirty="0" smtClean="0">
              <a:solidFill>
                <a:schemeClr val="tx1">
                  <a:lumMod val="65000"/>
                  <a:lumOff val="35000"/>
                </a:schemeClr>
              </a:solidFill>
            </a:endParaRPr>
          </a:p>
          <a:p>
            <a:pPr>
              <a:buNone/>
            </a:pPr>
            <a:endParaRPr lang="en-IN" sz="1400" dirty="0"/>
          </a:p>
        </p:txBody>
      </p:sp>
      <p:sp>
        <p:nvSpPr>
          <p:cNvPr id="5" name="Date Placeholder 4"/>
          <p:cNvSpPr>
            <a:spLocks noGrp="1"/>
          </p:cNvSpPr>
          <p:nvPr>
            <p:ph type="dt" sz="half" idx="10"/>
          </p:nvPr>
        </p:nvSpPr>
        <p:spPr/>
        <p:txBody>
          <a:bodyPr/>
          <a:lstStyle/>
          <a:p>
            <a:fld id="{FD2893E5-596B-4042-9BC7-4C66A538FBC4}" type="datetime1">
              <a:rPr lang="en-IN" smtClean="0"/>
              <a:pPr/>
              <a:t>02-10-2014</a:t>
            </a:fld>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2</a:t>
            </a:fld>
            <a:endParaRPr lang="en-IN" dirty="0"/>
          </a:p>
        </p:txBody>
      </p:sp>
      <p:pic>
        <p:nvPicPr>
          <p:cNvPr id="1027" name="Picture 3" descr="C:\Users\Harshal Ganjawalla\Desktop\Apple-food-31599671-1440-900.jpg"/>
          <p:cNvPicPr>
            <a:picLocks noChangeAspect="1" noChangeArrowheads="1"/>
          </p:cNvPicPr>
          <p:nvPr/>
        </p:nvPicPr>
        <p:blipFill>
          <a:blip r:embed="rId2" cstate="print"/>
          <a:srcRect l="6250" r="12499"/>
          <a:stretch>
            <a:fillRect/>
          </a:stretch>
        </p:blipFill>
        <p:spPr bwMode="auto">
          <a:xfrm>
            <a:off x="2571760" y="6286513"/>
            <a:ext cx="3714760" cy="2857488"/>
          </a:xfrm>
          <a:prstGeom prst="rect">
            <a:avLst/>
          </a:prstGeom>
          <a:noFill/>
        </p:spPr>
      </p:pic>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90" y="214285"/>
            <a:ext cx="6215106" cy="3970318"/>
          </a:xfrm>
          <a:prstGeom prst="rect">
            <a:avLst/>
          </a:prstGeom>
        </p:spPr>
        <p:txBody>
          <a:bodyPr wrap="square">
            <a:spAutoFit/>
          </a:bodyPr>
          <a:lstStyle/>
          <a:p>
            <a:r>
              <a:rPr lang="en-IN" sz="2200" i="1" dirty="0" smtClean="0">
                <a:solidFill>
                  <a:srgbClr val="000092"/>
                </a:solidFill>
              </a:rPr>
              <a:t>SPECIAL FEATURES</a:t>
            </a:r>
          </a:p>
          <a:p>
            <a:endParaRPr lang="en-IN" i="1" dirty="0" smtClean="0">
              <a:solidFill>
                <a:srgbClr val="000092"/>
              </a:solidFill>
            </a:endParaRPr>
          </a:p>
          <a:p>
            <a:pPr algn="just">
              <a:buFont typeface="Wingdings" pitchFamily="2" charset="2"/>
              <a:buChar char="q"/>
            </a:pPr>
            <a:r>
              <a:rPr lang="en-IN" sz="1600" i="1" dirty="0" smtClean="0">
                <a:solidFill>
                  <a:schemeClr val="tx1">
                    <a:lumMod val="75000"/>
                    <a:lumOff val="25000"/>
                  </a:schemeClr>
                </a:solidFill>
              </a:rPr>
              <a:t> Special air heated front glass that enhances visibility and prevents </a:t>
            </a:r>
          </a:p>
          <a:p>
            <a:pPr algn="just"/>
            <a:r>
              <a:rPr lang="en-IN" sz="1600" i="1" dirty="0" smtClean="0">
                <a:solidFill>
                  <a:schemeClr val="tx1">
                    <a:lumMod val="75000"/>
                    <a:lumOff val="25000"/>
                  </a:schemeClr>
                </a:solidFill>
              </a:rPr>
              <a:t>     unhygienic condensation.</a:t>
            </a:r>
          </a:p>
          <a:p>
            <a:pPr algn="just"/>
            <a:endParaRPr lang="en-IN" sz="1600" i="1" dirty="0" smtClean="0">
              <a:solidFill>
                <a:schemeClr val="tx1">
                  <a:lumMod val="75000"/>
                  <a:lumOff val="25000"/>
                </a:schemeClr>
              </a:solidFill>
            </a:endParaRPr>
          </a:p>
          <a:p>
            <a:pPr algn="just">
              <a:buFont typeface="Wingdings" pitchFamily="2" charset="2"/>
              <a:buChar char="q"/>
            </a:pPr>
            <a:r>
              <a:rPr lang="en-IN" sz="1600" i="1" dirty="0" smtClean="0">
                <a:solidFill>
                  <a:schemeClr val="tx1">
                    <a:lumMod val="75000"/>
                    <a:lumOff val="25000"/>
                  </a:schemeClr>
                </a:solidFill>
              </a:rPr>
              <a:t> Automatic defrosting system.</a:t>
            </a:r>
          </a:p>
          <a:p>
            <a:pPr algn="just"/>
            <a:endParaRPr lang="en-IN" sz="1600" i="1" dirty="0" smtClean="0">
              <a:solidFill>
                <a:schemeClr val="tx1">
                  <a:lumMod val="75000"/>
                  <a:lumOff val="25000"/>
                </a:schemeClr>
              </a:solidFill>
            </a:endParaRPr>
          </a:p>
          <a:p>
            <a:pPr algn="just">
              <a:buFont typeface="Wingdings" pitchFamily="2" charset="2"/>
              <a:buChar char="q"/>
            </a:pPr>
            <a:r>
              <a:rPr lang="en-IN" sz="1600" i="1" dirty="0" smtClean="0">
                <a:solidFill>
                  <a:schemeClr val="tx1">
                    <a:lumMod val="75000"/>
                    <a:lumOff val="25000"/>
                  </a:schemeClr>
                </a:solidFill>
              </a:rPr>
              <a:t> Choice of eye catching and elegant base in black/white glass or </a:t>
            </a:r>
          </a:p>
          <a:p>
            <a:pPr algn="just"/>
            <a:r>
              <a:rPr lang="en-IN" sz="1600" i="1" dirty="0" smtClean="0">
                <a:solidFill>
                  <a:schemeClr val="tx1">
                    <a:lumMod val="75000"/>
                    <a:lumOff val="25000"/>
                  </a:schemeClr>
                </a:solidFill>
              </a:rPr>
              <a:t>     stainless steel.</a:t>
            </a:r>
          </a:p>
          <a:p>
            <a:pPr algn="just"/>
            <a:endParaRPr lang="en-IN" sz="1600" i="1" dirty="0" smtClean="0">
              <a:solidFill>
                <a:schemeClr val="tx1">
                  <a:lumMod val="75000"/>
                  <a:lumOff val="25000"/>
                </a:schemeClr>
              </a:solidFill>
            </a:endParaRPr>
          </a:p>
          <a:p>
            <a:pPr algn="just">
              <a:buFont typeface="Wingdings" pitchFamily="2" charset="2"/>
              <a:buChar char="q"/>
            </a:pPr>
            <a:r>
              <a:rPr lang="en-IN" sz="1600" i="1" dirty="0" smtClean="0">
                <a:solidFill>
                  <a:schemeClr val="tx1">
                    <a:lumMod val="75000"/>
                    <a:lumOff val="25000"/>
                  </a:schemeClr>
                </a:solidFill>
              </a:rPr>
              <a:t> Low energy and heat LED Illuminated shelves.</a:t>
            </a:r>
          </a:p>
          <a:p>
            <a:pPr algn="just">
              <a:buFont typeface="Wingdings" pitchFamily="2" charset="2"/>
              <a:buChar char="q"/>
            </a:pPr>
            <a:endParaRPr lang="en-IN" sz="1600" i="1" dirty="0" smtClean="0">
              <a:solidFill>
                <a:schemeClr val="tx1">
                  <a:lumMod val="75000"/>
                  <a:lumOff val="25000"/>
                </a:schemeClr>
              </a:solidFill>
            </a:endParaRPr>
          </a:p>
          <a:p>
            <a:pPr algn="just">
              <a:buFont typeface="Wingdings" pitchFamily="2" charset="2"/>
              <a:buChar char="q"/>
            </a:pPr>
            <a:r>
              <a:rPr lang="en-IN" sz="1600" i="1" dirty="0" smtClean="0">
                <a:solidFill>
                  <a:schemeClr val="tx1">
                    <a:lumMod val="75000"/>
                    <a:lumOff val="25000"/>
                  </a:schemeClr>
                </a:solidFill>
              </a:rPr>
              <a:t> Ventilated refrigeration ensures uniform cooling.</a:t>
            </a:r>
          </a:p>
          <a:p>
            <a:pPr algn="just"/>
            <a:endParaRPr lang="en-IN" sz="1600" i="1" dirty="0" smtClean="0">
              <a:solidFill>
                <a:schemeClr val="tx1">
                  <a:lumMod val="75000"/>
                  <a:lumOff val="25000"/>
                </a:schemeClr>
              </a:solidFill>
            </a:endParaRPr>
          </a:p>
          <a:p>
            <a:pPr algn="just">
              <a:buFont typeface="Wingdings" pitchFamily="2" charset="2"/>
              <a:buChar char="q"/>
            </a:pPr>
            <a:r>
              <a:rPr lang="en-IN" sz="1600" i="1" dirty="0" smtClean="0">
                <a:solidFill>
                  <a:schemeClr val="tx1">
                    <a:lumMod val="75000"/>
                    <a:lumOff val="25000"/>
                  </a:schemeClr>
                </a:solidFill>
              </a:rPr>
              <a:t> Digital temperature display.</a:t>
            </a:r>
            <a:endParaRPr lang="en-IN" sz="1600" i="1" dirty="0">
              <a:solidFill>
                <a:schemeClr val="tx1">
                  <a:lumMod val="75000"/>
                  <a:lumOff val="25000"/>
                </a:schemeClr>
              </a:solidFill>
            </a:endParaRPr>
          </a:p>
        </p:txBody>
      </p:sp>
      <p:pic>
        <p:nvPicPr>
          <p:cNvPr id="36866" name="Picture 2" descr="C:\Users\Harshal Ganjawalla\Pictures\Display counters\New Reference pics for displays\int4161.jpg"/>
          <p:cNvPicPr>
            <a:picLocks noChangeAspect="1" noChangeArrowheads="1"/>
          </p:cNvPicPr>
          <p:nvPr/>
        </p:nvPicPr>
        <p:blipFill>
          <a:blip r:embed="rId2" cstate="print"/>
          <a:srcRect l="4717" t="3941" r="12734"/>
          <a:stretch>
            <a:fillRect/>
          </a:stretch>
        </p:blipFill>
        <p:spPr bwMode="auto">
          <a:xfrm>
            <a:off x="214290" y="4714876"/>
            <a:ext cx="3143272" cy="3786215"/>
          </a:xfrm>
          <a:prstGeom prst="rect">
            <a:avLst/>
          </a:prstGeom>
          <a:noFill/>
        </p:spPr>
      </p:pic>
      <p:pic>
        <p:nvPicPr>
          <p:cNvPr id="36867" name="Picture 3" descr="C:\Users\Harshal Ganjawalla\Pictures\Display counters\MG-PRO\Selected ones\DSCF0146.JPG"/>
          <p:cNvPicPr>
            <a:picLocks noChangeAspect="1" noChangeArrowheads="1"/>
          </p:cNvPicPr>
          <p:nvPr/>
        </p:nvPicPr>
        <p:blipFill>
          <a:blip r:embed="rId3" cstate="print"/>
          <a:srcRect l="17708" t="8333" r="21875"/>
          <a:stretch>
            <a:fillRect/>
          </a:stretch>
        </p:blipFill>
        <p:spPr bwMode="auto">
          <a:xfrm>
            <a:off x="3500440" y="4786315"/>
            <a:ext cx="3133304" cy="3286148"/>
          </a:xfrm>
          <a:prstGeom prst="rect">
            <a:avLst/>
          </a:prstGeom>
          <a:noFill/>
        </p:spPr>
      </p:pic>
      <p:sp>
        <p:nvSpPr>
          <p:cNvPr id="5" name="Date Placeholder 4"/>
          <p:cNvSpPr>
            <a:spLocks noGrp="1"/>
          </p:cNvSpPr>
          <p:nvPr>
            <p:ph type="dt" sz="half" idx="10"/>
          </p:nvPr>
        </p:nvSpPr>
        <p:spPr/>
        <p:txBody>
          <a:bodyPr/>
          <a:lstStyle/>
          <a:p>
            <a:fld id="{DA774198-8183-44A1-824E-A67C9568E07A}" type="datetime1">
              <a:rPr lang="en-IN" smtClean="0"/>
              <a:pPr/>
              <a:t>02-10-2014</a:t>
            </a:fld>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20</a:t>
            </a:fld>
            <a:endParaRPr lang="en-IN" dirty="0"/>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42" y="285723"/>
            <a:ext cx="3341043" cy="430887"/>
          </a:xfrm>
          <a:prstGeom prst="rect">
            <a:avLst/>
          </a:prstGeom>
        </p:spPr>
        <p:txBody>
          <a:bodyPr wrap="none">
            <a:spAutoFit/>
          </a:bodyPr>
          <a:lstStyle/>
          <a:p>
            <a:r>
              <a:rPr lang="en-IN" sz="2200" i="1" dirty="0" smtClean="0">
                <a:solidFill>
                  <a:srgbClr val="000092"/>
                </a:solidFill>
                <a:latin typeface="Calibri" pitchFamily="34" charset="0"/>
              </a:rPr>
              <a:t>TECHNICAL SPECIFICATIONS</a:t>
            </a:r>
            <a:endParaRPr lang="en-IN" sz="2200" i="1" dirty="0">
              <a:solidFill>
                <a:srgbClr val="000092"/>
              </a:solidFill>
              <a:latin typeface="Calibri" pitchFamily="34" charset="0"/>
            </a:endParaRPr>
          </a:p>
        </p:txBody>
      </p:sp>
      <p:graphicFrame>
        <p:nvGraphicFramePr>
          <p:cNvPr id="5" name="Table 4"/>
          <p:cNvGraphicFramePr>
            <a:graphicFrameLocks noGrp="1"/>
          </p:cNvGraphicFramePr>
          <p:nvPr/>
        </p:nvGraphicFramePr>
        <p:xfrm>
          <a:off x="142852" y="785787"/>
          <a:ext cx="6572298" cy="2706165"/>
        </p:xfrm>
        <a:graphic>
          <a:graphicData uri="http://schemas.openxmlformats.org/drawingml/2006/table">
            <a:tbl>
              <a:tblPr/>
              <a:tblGrid>
                <a:gridCol w="1071570"/>
                <a:gridCol w="857256"/>
                <a:gridCol w="642942"/>
                <a:gridCol w="1357322"/>
                <a:gridCol w="571504"/>
                <a:gridCol w="1000132"/>
                <a:gridCol w="1071572"/>
              </a:tblGrid>
              <a:tr h="371355">
                <a:tc>
                  <a:txBody>
                    <a:bodyPr/>
                    <a:lstStyle/>
                    <a:p>
                      <a:pPr algn="ctr" fontAlgn="ctr"/>
                      <a:r>
                        <a:rPr lang="en-IN" sz="1050" b="1" i="0" u="none" strike="noStrike" dirty="0">
                          <a:solidFill>
                            <a:srgbClr val="404040"/>
                          </a:solidFill>
                          <a:latin typeface="Calibri"/>
                        </a:rPr>
                        <a:t>PRODUCT</a:t>
                      </a:r>
                    </a:p>
                  </a:txBody>
                  <a:tcPr marL="5594" marR="5594"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dirty="0">
                          <a:solidFill>
                            <a:srgbClr val="404040"/>
                          </a:solidFill>
                          <a:latin typeface="Calibri"/>
                        </a:rPr>
                        <a:t>MODEL</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dirty="0">
                          <a:solidFill>
                            <a:srgbClr val="404040"/>
                          </a:solidFill>
                          <a:latin typeface="Calibri"/>
                        </a:rPr>
                        <a:t>NO OF SHELVES</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dirty="0">
                          <a:solidFill>
                            <a:srgbClr val="404040"/>
                          </a:solidFill>
                          <a:latin typeface="Calibri"/>
                        </a:rPr>
                        <a:t>EXT </a:t>
                      </a:r>
                      <a:r>
                        <a:rPr lang="en-IN" sz="1050" b="1" i="0" u="none" strike="noStrike" dirty="0" smtClean="0">
                          <a:solidFill>
                            <a:srgbClr val="404040"/>
                          </a:solidFill>
                          <a:latin typeface="Calibri"/>
                        </a:rPr>
                        <a:t>DIMENSIONS            </a:t>
                      </a:r>
                      <a:r>
                        <a:rPr lang="en-IN" sz="1000" b="0" i="0" u="none" strike="noStrike" dirty="0" smtClean="0">
                          <a:solidFill>
                            <a:srgbClr val="404040"/>
                          </a:solidFill>
                          <a:latin typeface="Calibri"/>
                        </a:rPr>
                        <a:t>(L x B x H / All in MM)</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dirty="0" smtClean="0">
                          <a:solidFill>
                            <a:srgbClr val="404040"/>
                          </a:solidFill>
                          <a:latin typeface="Calibri"/>
                        </a:rPr>
                        <a:t>Input</a:t>
                      </a:r>
                      <a:r>
                        <a:rPr lang="en-IN" sz="1050" b="1" i="0" u="none" strike="noStrike" baseline="0" dirty="0" smtClean="0">
                          <a:solidFill>
                            <a:srgbClr val="404040"/>
                          </a:solidFill>
                          <a:latin typeface="Calibri"/>
                        </a:rPr>
                        <a:t> Power </a:t>
                      </a:r>
                      <a:r>
                        <a:rPr lang="en-IN" sz="1000" b="0" i="0" u="none" strike="noStrike" baseline="0" dirty="0" smtClean="0">
                          <a:solidFill>
                            <a:srgbClr val="404040"/>
                          </a:solidFill>
                          <a:latin typeface="Calibri"/>
                        </a:rPr>
                        <a:t>(WATTS)</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dirty="0">
                          <a:solidFill>
                            <a:srgbClr val="404040"/>
                          </a:solidFill>
                          <a:latin typeface="Calibri"/>
                        </a:rPr>
                        <a:t>TEMPERATURE </a:t>
                      </a:r>
                      <a:r>
                        <a:rPr lang="en-IN" sz="1050" b="1" i="0" u="none" strike="noStrike" dirty="0" smtClean="0">
                          <a:solidFill>
                            <a:srgbClr val="404040"/>
                          </a:solidFill>
                          <a:latin typeface="Calibri"/>
                        </a:rPr>
                        <a:t>RANGE </a:t>
                      </a:r>
                      <a:r>
                        <a:rPr lang="en-IN" sz="1000" b="0" i="0" u="none" strike="noStrike" dirty="0" smtClean="0">
                          <a:solidFill>
                            <a:srgbClr val="404040"/>
                          </a:solidFill>
                          <a:latin typeface="Calibri"/>
                        </a:rPr>
                        <a:t>(Deg C)</a:t>
                      </a:r>
                      <a:endParaRPr lang="en-IN" sz="105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50" b="1" i="0" u="none" strike="noStrike" dirty="0">
                          <a:solidFill>
                            <a:srgbClr val="404040"/>
                          </a:solidFill>
                          <a:latin typeface="Calibri"/>
                        </a:rPr>
                        <a:t>AMBIENT </a:t>
                      </a:r>
                      <a:r>
                        <a:rPr lang="en-IN" sz="1050" b="1" i="0" u="none" strike="noStrike" dirty="0" smtClean="0">
                          <a:solidFill>
                            <a:srgbClr val="404040"/>
                          </a:solidFill>
                          <a:latin typeface="Calibri"/>
                        </a:rPr>
                        <a:t>TEMPERATURE </a:t>
                      </a:r>
                      <a:r>
                        <a:rPr lang="en-IN" sz="1000" b="0" i="0" u="none" strike="noStrike" dirty="0" smtClean="0">
                          <a:solidFill>
                            <a:srgbClr val="404040"/>
                          </a:solidFill>
                          <a:latin typeface="+mn-lt"/>
                        </a:rPr>
                        <a:t>(Deg C)</a:t>
                      </a:r>
                      <a:endParaRPr lang="en-IN" sz="1050" b="1"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355">
                <a:tc>
                  <a:txBody>
                    <a:bodyPr/>
                    <a:lstStyle/>
                    <a:p>
                      <a:pPr algn="ctr" fontAlgn="ctr"/>
                      <a:r>
                        <a:rPr lang="en-IN" sz="1000" b="0" i="0" u="none" strike="noStrike" dirty="0">
                          <a:solidFill>
                            <a:srgbClr val="404040"/>
                          </a:solidFill>
                          <a:latin typeface="Calibri"/>
                        </a:rPr>
                        <a:t>Straight glass showcase</a:t>
                      </a:r>
                    </a:p>
                  </a:txBody>
                  <a:tcPr marL="5594" marR="5594"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MG-MARS3</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Base + 3 shelves</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kern="1200" dirty="0" smtClean="0">
                          <a:solidFill>
                            <a:srgbClr val="404040"/>
                          </a:solidFill>
                          <a:latin typeface="Calibri"/>
                          <a:ea typeface="+mn-ea"/>
                          <a:cs typeface="+mn-cs"/>
                        </a:rPr>
                        <a:t>915 x 700 x 1310</a:t>
                      </a:r>
                      <a:r>
                        <a:rPr lang="en-IN" sz="1000" b="0" i="0" u="none" strike="noStrike" dirty="0">
                          <a:solidFill>
                            <a:srgbClr val="404040"/>
                          </a:solidFill>
                          <a:latin typeface="Calibri"/>
                        </a:rPr>
                        <a:t> </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333333"/>
                          </a:solidFill>
                          <a:latin typeface="Calibri"/>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+4 </a:t>
                      </a:r>
                      <a:r>
                        <a:rPr lang="en-IN" sz="1000" b="0" i="0" u="none" strike="noStrike" dirty="0">
                          <a:solidFill>
                            <a:srgbClr val="404040"/>
                          </a:solidFill>
                          <a:latin typeface="Calibri"/>
                        </a:rPr>
                        <a:t>to </a:t>
                      </a:r>
                      <a:r>
                        <a:rPr lang="en-IN" sz="1000" b="0" i="0" u="none" strike="noStrike" dirty="0" smtClean="0">
                          <a:solidFill>
                            <a:srgbClr val="404040"/>
                          </a:solidFill>
                          <a:latin typeface="Calibri"/>
                        </a:rPr>
                        <a:t>+8</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26</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355">
                <a:tc>
                  <a:txBody>
                    <a:bodyPr/>
                    <a:lstStyle/>
                    <a:p>
                      <a:pPr algn="ctr" fontAlgn="ctr"/>
                      <a:r>
                        <a:rPr lang="en-IN" sz="1000" b="0" i="0" u="none" strike="noStrike" dirty="0">
                          <a:solidFill>
                            <a:srgbClr val="404040"/>
                          </a:solidFill>
                          <a:latin typeface="Calibri"/>
                        </a:rPr>
                        <a:t>Straight glass showcase</a:t>
                      </a:r>
                    </a:p>
                  </a:txBody>
                  <a:tcPr marL="5594" marR="5594"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MG-MARS4</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Base + 3 shelves</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 </a:t>
                      </a:r>
                      <a:r>
                        <a:rPr lang="en-IN" sz="1000" b="0" i="0" u="none" strike="noStrike" kern="1200" dirty="0" smtClean="0">
                          <a:solidFill>
                            <a:srgbClr val="404040"/>
                          </a:solidFill>
                          <a:latin typeface="Calibri"/>
                          <a:ea typeface="+mn-ea"/>
                          <a:cs typeface="+mn-cs"/>
                        </a:rPr>
                        <a:t>1200</a:t>
                      </a:r>
                      <a:r>
                        <a:rPr lang="en-IN" sz="1000" b="0" i="0" u="none" strike="noStrike" kern="1200" baseline="0" dirty="0" smtClean="0">
                          <a:solidFill>
                            <a:srgbClr val="404040"/>
                          </a:solidFill>
                          <a:latin typeface="Calibri"/>
                          <a:ea typeface="+mn-ea"/>
                          <a:cs typeface="+mn-cs"/>
                        </a:rPr>
                        <a:t> </a:t>
                      </a:r>
                      <a:r>
                        <a:rPr lang="en-IN" sz="1000" b="0" i="0" u="none" strike="noStrike" kern="1200" dirty="0" smtClean="0">
                          <a:solidFill>
                            <a:srgbClr val="404040"/>
                          </a:solidFill>
                          <a:latin typeface="Calibri"/>
                          <a:ea typeface="+mn-ea"/>
                          <a:cs typeface="+mn-cs"/>
                        </a:rPr>
                        <a:t>x 700 x 1310</a:t>
                      </a:r>
                      <a:endParaRPr lang="en-IN" sz="1000" b="0" i="0" u="none" strike="noStrike" kern="1200" dirty="0">
                        <a:solidFill>
                          <a:srgbClr val="404040"/>
                        </a:solidFill>
                        <a:latin typeface="Calibri"/>
                        <a:ea typeface="+mn-ea"/>
                        <a:cs typeface="+mn-cs"/>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333333"/>
                          </a:solidFill>
                          <a:latin typeface="Calibri"/>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+4 to +8</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26</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355">
                <a:tc>
                  <a:txBody>
                    <a:bodyPr/>
                    <a:lstStyle/>
                    <a:p>
                      <a:pPr algn="ctr" fontAlgn="ctr"/>
                      <a:r>
                        <a:rPr lang="en-IN" sz="1000" b="0" i="0" u="none" strike="noStrike" dirty="0">
                          <a:solidFill>
                            <a:srgbClr val="404040"/>
                          </a:solidFill>
                          <a:latin typeface="Calibri"/>
                        </a:rPr>
                        <a:t>Straight glass showcase</a:t>
                      </a:r>
                    </a:p>
                  </a:txBody>
                  <a:tcPr marL="5594" marR="5594"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MG-MARS5</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Base + 3 shelves</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kern="1200" dirty="0" smtClean="0">
                          <a:solidFill>
                            <a:srgbClr val="404040"/>
                          </a:solidFill>
                          <a:latin typeface="Calibri"/>
                          <a:ea typeface="+mn-ea"/>
                          <a:cs typeface="+mn-cs"/>
                        </a:rPr>
                        <a:t>1524</a:t>
                      </a:r>
                      <a:r>
                        <a:rPr lang="en-IN" sz="1000" b="0" i="0" u="none" strike="noStrike" kern="1200" baseline="0" dirty="0" smtClean="0">
                          <a:solidFill>
                            <a:srgbClr val="404040"/>
                          </a:solidFill>
                          <a:latin typeface="Calibri"/>
                          <a:ea typeface="+mn-ea"/>
                          <a:cs typeface="+mn-cs"/>
                        </a:rPr>
                        <a:t> </a:t>
                      </a:r>
                      <a:r>
                        <a:rPr lang="en-IN" sz="1000" b="0" i="0" u="none" strike="noStrike" kern="1200" dirty="0" smtClean="0">
                          <a:solidFill>
                            <a:srgbClr val="404040"/>
                          </a:solidFill>
                          <a:latin typeface="Calibri"/>
                          <a:ea typeface="+mn-ea"/>
                          <a:cs typeface="+mn-cs"/>
                        </a:rPr>
                        <a:t>x 700 x 1310</a:t>
                      </a:r>
                      <a:r>
                        <a:rPr lang="en-IN" sz="1000" b="0" i="0" u="none" strike="noStrike" dirty="0">
                          <a:solidFill>
                            <a:srgbClr val="404040"/>
                          </a:solidFill>
                          <a:latin typeface="Calibri"/>
                        </a:rPr>
                        <a:t> </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333333"/>
                          </a:solidFill>
                          <a:latin typeface="Calibri"/>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+4 to +8</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26</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355">
                <a:tc>
                  <a:txBody>
                    <a:bodyPr/>
                    <a:lstStyle/>
                    <a:p>
                      <a:pPr algn="ctr" fontAlgn="ctr"/>
                      <a:r>
                        <a:rPr lang="en-IN" sz="1000" b="0" i="0" u="none" strike="noStrike" dirty="0">
                          <a:solidFill>
                            <a:srgbClr val="404040"/>
                          </a:solidFill>
                          <a:latin typeface="Calibri"/>
                        </a:rPr>
                        <a:t>Curved glass showcase</a:t>
                      </a:r>
                    </a:p>
                  </a:txBody>
                  <a:tcPr marL="5594" marR="5594"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MG-VENUS3</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Base + 3 shelves</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kern="1200" dirty="0" smtClean="0">
                          <a:solidFill>
                            <a:srgbClr val="404040"/>
                          </a:solidFill>
                          <a:latin typeface="Calibri"/>
                          <a:ea typeface="+mn-ea"/>
                          <a:cs typeface="+mn-cs"/>
                        </a:rPr>
                        <a:t>915 x 700 x 1310</a:t>
                      </a:r>
                      <a:r>
                        <a:rPr lang="en-IN" sz="1000" b="0" i="0" u="none" strike="noStrike" dirty="0">
                          <a:solidFill>
                            <a:srgbClr val="404040"/>
                          </a:solidFill>
                          <a:latin typeface="Calibri"/>
                        </a:rPr>
                        <a:t> </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333333"/>
                          </a:solidFill>
                          <a:latin typeface="Calibri"/>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+4 to +8</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26</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355">
                <a:tc>
                  <a:txBody>
                    <a:bodyPr/>
                    <a:lstStyle/>
                    <a:p>
                      <a:pPr algn="ctr" fontAlgn="ctr"/>
                      <a:r>
                        <a:rPr lang="en-IN" sz="1000" b="0" i="0" u="none" strike="noStrike" dirty="0">
                          <a:solidFill>
                            <a:srgbClr val="404040"/>
                          </a:solidFill>
                          <a:latin typeface="Calibri"/>
                        </a:rPr>
                        <a:t>Curved glass showcase</a:t>
                      </a:r>
                    </a:p>
                  </a:txBody>
                  <a:tcPr marL="5594" marR="5594"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MG-VENUS4</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Base + 3 shelves</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 </a:t>
                      </a:r>
                      <a:r>
                        <a:rPr lang="en-IN" sz="1000" b="0" i="0" u="none" strike="noStrike" kern="1200" dirty="0" smtClean="0">
                          <a:solidFill>
                            <a:srgbClr val="404040"/>
                          </a:solidFill>
                          <a:latin typeface="Calibri"/>
                          <a:ea typeface="+mn-ea"/>
                          <a:cs typeface="+mn-cs"/>
                        </a:rPr>
                        <a:t>1200</a:t>
                      </a:r>
                      <a:r>
                        <a:rPr lang="en-IN" sz="1000" b="0" i="0" u="none" strike="noStrike" kern="1200" baseline="0" dirty="0" smtClean="0">
                          <a:solidFill>
                            <a:srgbClr val="404040"/>
                          </a:solidFill>
                          <a:latin typeface="Calibri"/>
                          <a:ea typeface="+mn-ea"/>
                          <a:cs typeface="+mn-cs"/>
                        </a:rPr>
                        <a:t> </a:t>
                      </a:r>
                      <a:r>
                        <a:rPr lang="en-IN" sz="1000" b="0" i="0" u="none" strike="noStrike" kern="1200" dirty="0" smtClean="0">
                          <a:solidFill>
                            <a:srgbClr val="404040"/>
                          </a:solidFill>
                          <a:latin typeface="Calibri"/>
                          <a:ea typeface="+mn-ea"/>
                          <a:cs typeface="+mn-cs"/>
                        </a:rPr>
                        <a:t>x 700 x 1310</a:t>
                      </a:r>
                      <a:endParaRPr lang="en-IN" sz="1000" b="0" i="0" u="none" strike="noStrike" kern="1200" dirty="0">
                        <a:solidFill>
                          <a:srgbClr val="404040"/>
                        </a:solidFill>
                        <a:latin typeface="Calibri"/>
                        <a:ea typeface="+mn-ea"/>
                        <a:cs typeface="+mn-cs"/>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333333"/>
                          </a:solidFill>
                          <a:latin typeface="Calibri"/>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+4 to +8</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26</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355">
                <a:tc>
                  <a:txBody>
                    <a:bodyPr/>
                    <a:lstStyle/>
                    <a:p>
                      <a:pPr algn="ctr" fontAlgn="ctr"/>
                      <a:r>
                        <a:rPr lang="en-IN" sz="1000" b="0" i="0" u="none" strike="noStrike" dirty="0">
                          <a:solidFill>
                            <a:srgbClr val="404040"/>
                          </a:solidFill>
                          <a:latin typeface="Calibri"/>
                        </a:rPr>
                        <a:t>Curved glass showcase</a:t>
                      </a:r>
                    </a:p>
                  </a:txBody>
                  <a:tcPr marL="5594" marR="5594" marT="55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MG-VENUS5</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404040"/>
                          </a:solidFill>
                          <a:latin typeface="Calibri"/>
                        </a:rPr>
                        <a:t>Base + 3 shelves</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00" b="0" i="0" u="none" strike="noStrike" kern="1200" dirty="0" smtClean="0">
                          <a:solidFill>
                            <a:srgbClr val="404040"/>
                          </a:solidFill>
                          <a:latin typeface="Calibri"/>
                          <a:ea typeface="+mn-ea"/>
                          <a:cs typeface="+mn-cs"/>
                        </a:rPr>
                        <a:t>1524</a:t>
                      </a:r>
                      <a:r>
                        <a:rPr lang="en-IN" sz="1000" b="0" i="0" u="none" strike="noStrike" kern="1200" baseline="0" dirty="0" smtClean="0">
                          <a:solidFill>
                            <a:srgbClr val="404040"/>
                          </a:solidFill>
                          <a:latin typeface="Calibri"/>
                          <a:ea typeface="+mn-ea"/>
                          <a:cs typeface="+mn-cs"/>
                        </a:rPr>
                        <a:t> </a:t>
                      </a:r>
                      <a:r>
                        <a:rPr lang="en-IN" sz="1000" b="0" i="0" u="none" strike="noStrike" kern="1200" dirty="0" smtClean="0">
                          <a:solidFill>
                            <a:srgbClr val="404040"/>
                          </a:solidFill>
                          <a:latin typeface="Calibri"/>
                          <a:ea typeface="+mn-ea"/>
                          <a:cs typeface="+mn-cs"/>
                        </a:rPr>
                        <a:t>x 700 x 1310</a:t>
                      </a:r>
                      <a:r>
                        <a:rPr lang="en-IN" sz="1000" b="0" i="0" u="none" strike="noStrike" dirty="0">
                          <a:solidFill>
                            <a:srgbClr val="404040"/>
                          </a:solidFill>
                          <a:latin typeface="Calibri"/>
                        </a:rPr>
                        <a:t> </a:t>
                      </a: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a:solidFill>
                            <a:srgbClr val="333333"/>
                          </a:solidFill>
                          <a:latin typeface="Calibri"/>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+4 to +8</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1000" b="0" i="0" u="none" strike="noStrike" dirty="0" smtClean="0">
                          <a:solidFill>
                            <a:srgbClr val="404040"/>
                          </a:solidFill>
                          <a:latin typeface="Calibri"/>
                        </a:rPr>
                        <a:t>26</a:t>
                      </a:r>
                      <a:endParaRPr lang="en-IN" sz="1000" b="0" i="0" u="none" strike="noStrike" dirty="0">
                        <a:solidFill>
                          <a:srgbClr val="404040"/>
                        </a:solidFill>
                        <a:latin typeface="Calibri"/>
                      </a:endParaRPr>
                    </a:p>
                  </a:txBody>
                  <a:tcPr marL="5594" marR="5594" marT="55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85728" y="3571868"/>
            <a:ext cx="6429420" cy="1569660"/>
          </a:xfrm>
          <a:prstGeom prst="rect">
            <a:avLst/>
          </a:prstGeom>
          <a:noFill/>
        </p:spPr>
        <p:txBody>
          <a:bodyPr wrap="square" rtlCol="0">
            <a:spAutoFit/>
          </a:bodyPr>
          <a:lstStyle/>
          <a:p>
            <a:r>
              <a:rPr lang="en-IN" i="1" dirty="0" smtClean="0">
                <a:solidFill>
                  <a:srgbClr val="000092"/>
                </a:solidFill>
              </a:rPr>
              <a:t>Common Specifications</a:t>
            </a:r>
            <a:endParaRPr lang="en-IN" sz="800" i="1" dirty="0" smtClean="0">
              <a:solidFill>
                <a:srgbClr val="000092"/>
              </a:solidFill>
            </a:endParaRPr>
          </a:p>
          <a:p>
            <a:pPr>
              <a:buFont typeface="Arial" pitchFamily="34" charset="0"/>
              <a:buChar char="•"/>
            </a:pPr>
            <a:r>
              <a:rPr lang="en-IN" sz="1200" i="1" dirty="0" smtClean="0">
                <a:solidFill>
                  <a:schemeClr val="tx1">
                    <a:lumMod val="75000"/>
                    <a:lumOff val="25000"/>
                  </a:schemeClr>
                </a:solidFill>
              </a:rPr>
              <a:t> Method of cooling: No Frost</a:t>
            </a:r>
          </a:p>
          <a:p>
            <a:pPr>
              <a:buFont typeface="Arial" pitchFamily="34" charset="0"/>
              <a:buChar char="•"/>
            </a:pPr>
            <a:r>
              <a:rPr lang="en-IN" sz="1200" i="1" dirty="0" smtClean="0">
                <a:solidFill>
                  <a:schemeClr val="tx1">
                    <a:lumMod val="75000"/>
                    <a:lumOff val="25000"/>
                  </a:schemeClr>
                </a:solidFill>
              </a:rPr>
              <a:t> Defrosting: Automatic</a:t>
            </a:r>
          </a:p>
          <a:p>
            <a:pPr>
              <a:buFont typeface="Arial" pitchFamily="34" charset="0"/>
              <a:buChar char="•"/>
            </a:pPr>
            <a:r>
              <a:rPr lang="en-IN" sz="1200" i="1" dirty="0" smtClean="0">
                <a:solidFill>
                  <a:schemeClr val="tx1">
                    <a:lumMod val="75000"/>
                    <a:lumOff val="25000"/>
                  </a:schemeClr>
                </a:solidFill>
              </a:rPr>
              <a:t> All models are on swivel/brake castors</a:t>
            </a:r>
          </a:p>
          <a:p>
            <a:pPr>
              <a:buFont typeface="Arial" pitchFamily="34" charset="0"/>
              <a:buChar char="•"/>
            </a:pPr>
            <a:r>
              <a:rPr lang="en-IN" sz="1200" i="1" dirty="0" smtClean="0">
                <a:solidFill>
                  <a:schemeClr val="tx1">
                    <a:lumMod val="75000"/>
                    <a:lumOff val="25000"/>
                  </a:schemeClr>
                </a:solidFill>
              </a:rPr>
              <a:t> All glasses are toughened</a:t>
            </a:r>
          </a:p>
          <a:p>
            <a:pPr>
              <a:buFont typeface="Arial" pitchFamily="34" charset="0"/>
              <a:buChar char="•"/>
            </a:pPr>
            <a:r>
              <a:rPr lang="en-IN" sz="1200" i="1" dirty="0" smtClean="0">
                <a:solidFill>
                  <a:schemeClr val="tx1">
                    <a:lumMod val="75000"/>
                    <a:lumOff val="25000"/>
                  </a:schemeClr>
                </a:solidFill>
              </a:rPr>
              <a:t> Exterior finish can be customised with Black or White Glass or Corian Stone</a:t>
            </a:r>
          </a:p>
          <a:p>
            <a:endParaRPr lang="en-IN" dirty="0" smtClean="0"/>
          </a:p>
        </p:txBody>
      </p:sp>
      <p:pic>
        <p:nvPicPr>
          <p:cNvPr id="2051" name="Picture 3"/>
          <p:cNvPicPr>
            <a:picLocks noChangeAspect="1" noChangeArrowheads="1"/>
          </p:cNvPicPr>
          <p:nvPr/>
        </p:nvPicPr>
        <p:blipFill>
          <a:blip r:embed="rId2"/>
          <a:srcRect/>
          <a:stretch>
            <a:fillRect/>
          </a:stretch>
        </p:blipFill>
        <p:spPr bwMode="auto">
          <a:xfrm>
            <a:off x="3000372" y="5286379"/>
            <a:ext cx="3286148" cy="1923431"/>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57166" y="7500958"/>
            <a:ext cx="2500330" cy="1643042"/>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357166" y="5286380"/>
            <a:ext cx="2643206" cy="2214578"/>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3286124" y="7215206"/>
            <a:ext cx="2643206" cy="1812962"/>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fld id="{DE6F78DA-658E-4275-B654-0717B453ED75}" type="datetime1">
              <a:rPr lang="en-IN" smtClean="0"/>
              <a:pPr/>
              <a:t>02-10-2014</a:t>
            </a:fld>
            <a:endParaRPr lang="en-IN" dirty="0"/>
          </a:p>
        </p:txBody>
      </p:sp>
      <p:sp>
        <p:nvSpPr>
          <p:cNvPr id="10" name="Slide Number Placeholder 9"/>
          <p:cNvSpPr>
            <a:spLocks noGrp="1"/>
          </p:cNvSpPr>
          <p:nvPr>
            <p:ph type="sldNum" sz="quarter" idx="12"/>
          </p:nvPr>
        </p:nvSpPr>
        <p:spPr/>
        <p:txBody>
          <a:bodyPr/>
          <a:lstStyle/>
          <a:p>
            <a:fld id="{79BEE7FF-6AE6-40C5-BDBE-3884BD3D34E3}" type="slidenum">
              <a:rPr lang="en-IN" smtClean="0"/>
              <a:pPr/>
              <a:t>21</a:t>
            </a:fld>
            <a:endParaRPr lang="en-IN" dirty="0"/>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42852" y="142844"/>
            <a:ext cx="6572296"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en-US" i="1" dirty="0" smtClean="0">
                <a:solidFill>
                  <a:srgbClr val="000092"/>
                </a:solidFill>
              </a:rPr>
              <a:t>MULTIDECK COOLERS</a:t>
            </a:r>
          </a:p>
          <a:p>
            <a:pPr marR="0" lvl="0" indent="0" algn="just" fontAlgn="base">
              <a:lnSpc>
                <a:spcPct val="100000"/>
              </a:lnSpc>
              <a:spcBef>
                <a:spcPct val="0"/>
              </a:spcBef>
              <a:spcAft>
                <a:spcPct val="0"/>
              </a:spcAft>
              <a:buClrTx/>
              <a:buSzTx/>
              <a:buFontTx/>
              <a:buNone/>
              <a:tabLst/>
            </a:pPr>
            <a:r>
              <a:rPr lang="en-US" sz="1400" i="1" dirty="0" smtClean="0">
                <a:solidFill>
                  <a:schemeClr val="tx1">
                    <a:lumMod val="75000"/>
                    <a:lumOff val="25000"/>
                  </a:schemeClr>
                </a:solidFill>
              </a:rPr>
              <a:t>Multideck coolers are one of the most popular refrigerated merchandisers for coffee shops, supermarkets, hotels, schools, universities, delicatessens, restaurants and hospitals. With the increase in ‘grab &amp; go’ service, our Multideck coolers have never been in such demand!</a:t>
            </a: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16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endParaRPr lang="en-US" sz="500" i="1" dirty="0" smtClean="0">
              <a:solidFill>
                <a:schemeClr val="tx1">
                  <a:lumMod val="75000"/>
                  <a:lumOff val="25000"/>
                </a:schemeClr>
              </a:solidFill>
            </a:endParaRPr>
          </a:p>
          <a:p>
            <a:pPr marR="0" lvl="0" indent="0" algn="just" fontAlgn="base">
              <a:lnSpc>
                <a:spcPct val="100000"/>
              </a:lnSpc>
              <a:spcBef>
                <a:spcPct val="0"/>
              </a:spcBef>
              <a:spcAft>
                <a:spcPct val="0"/>
              </a:spcAft>
              <a:buClrTx/>
              <a:buSzTx/>
              <a:buFontTx/>
              <a:buNone/>
              <a:tabLst/>
            </a:pPr>
            <a:r>
              <a:rPr lang="en-US" sz="1400" i="1" dirty="0" smtClean="0">
                <a:solidFill>
                  <a:schemeClr val="tx1">
                    <a:lumMod val="75000"/>
                    <a:lumOff val="25000"/>
                  </a:schemeClr>
                </a:solidFill>
              </a:rPr>
              <a:t>Their designer style improves your front of house, while their clever layout maximizes every millimeter of retail space. MGPRO’s Multideck range are perfect for front of house display, enhancing presentation and giving customers open, easy access to drinks, pre-packed snacks and dairy products. </a:t>
            </a:r>
          </a:p>
        </p:txBody>
      </p:sp>
      <p:pic>
        <p:nvPicPr>
          <p:cNvPr id="3" name="Picture 2" descr="C:\Users\Harshal Ganjawalla\Desktop\MG - PRO\Showcase and multideck\MG PRO multideck cooler (13).JPG"/>
          <p:cNvPicPr/>
          <p:nvPr/>
        </p:nvPicPr>
        <p:blipFill>
          <a:blip r:embed="rId2">
            <a:extLst>
              <a:ext uri="{BEBA8EAE-BF5A-486C-A8C5-ECC9F3942E4B}">
                <a14:imgProps xmlns:a14="http://schemas.microsoft.com/office/drawing/2010/main" xmlns:lc="http://schemas.openxmlformats.org/drawingml/2006/lockedCanvas" xmlns="">
                  <a14:imgLayer r:embed="rId3">
                    <a14:imgEffect>
                      <a14:sharpenSoften amount="25000"/>
                    </a14:imgEffect>
                    <a14:imgEffect>
                      <a14:colorTemperature colorTemp="5900"/>
                    </a14:imgEffect>
                    <a14:imgEffect>
                      <a14:saturation sat="66000"/>
                    </a14:imgEffect>
                    <a14:imgEffect>
                      <a14:brightnessContrast contrast="20000"/>
                    </a14:imgEffect>
                  </a14:imgLayer>
                </a14:imgProps>
              </a:ext>
              <a:ext uri="{28A0092B-C50C-407E-A947-70E740481C1C}">
                <a14:useLocalDpi xmlns:a14="http://schemas.microsoft.com/office/drawing/2010/main" xmlns:lc="http://schemas.openxmlformats.org/drawingml/2006/lockedCanvas" xmlns="" val="0"/>
              </a:ext>
            </a:extLst>
          </a:blip>
          <a:srcRect/>
          <a:stretch>
            <a:fillRect/>
          </a:stretch>
        </p:blipFill>
        <p:spPr bwMode="auto">
          <a:xfrm>
            <a:off x="285728" y="1428728"/>
            <a:ext cx="2857520" cy="3143272"/>
          </a:xfrm>
          <a:prstGeom prst="rect">
            <a:avLst/>
          </a:prstGeom>
          <a:ln>
            <a:noFill/>
          </a:ln>
          <a:effectLst>
            <a:softEdge rad="112500"/>
          </a:effectLst>
        </p:spPr>
      </p:pic>
      <p:pic>
        <p:nvPicPr>
          <p:cNvPr id="4" name="Picture 3" descr="C:\Users\Harshal Ganjawalla\AppData\Local\Microsoft\Windows\Temporary Internet Files\Content.Word\MG PRO multideck cooler (17).jpg"/>
          <p:cNvPicPr/>
          <p:nvPr/>
        </p:nvPicPr>
        <p:blipFill>
          <a:blip r:embed="rId4">
            <a:extLst>
              <a:ext uri="{BEBA8EAE-BF5A-486C-A8C5-ECC9F3942E4B}">
                <a14:imgProps xmlns:a14="http://schemas.microsoft.com/office/drawing/2010/main" xmlns:lc="http://schemas.openxmlformats.org/drawingml/2006/lockedCanvas" xmlns="">
                  <a14:imgLayer r:embed="rId5">
                    <a14:imgEffect>
                      <a14:sharpenSoften amount="25000"/>
                    </a14:imgEffect>
                    <a14:imgEffect>
                      <a14:colorTemperature colorTemp="5900"/>
                    </a14:imgEffect>
                    <a14:imgEffect>
                      <a14:saturation sat="66000"/>
                    </a14:imgEffect>
                    <a14:imgEffect>
                      <a14:brightnessContrast contrast="20000"/>
                    </a14:imgEffect>
                  </a14:imgLayer>
                </a14:imgProps>
              </a:ext>
              <a:ext uri="{28A0092B-C50C-407E-A947-70E740481C1C}">
                <a14:useLocalDpi xmlns:a14="http://schemas.microsoft.com/office/drawing/2010/main" xmlns:lc="http://schemas.openxmlformats.org/drawingml/2006/lockedCanvas" xmlns="" val="0"/>
              </a:ext>
            </a:extLst>
          </a:blip>
          <a:srcRect/>
          <a:stretch>
            <a:fillRect/>
          </a:stretch>
        </p:blipFill>
        <p:spPr bwMode="auto">
          <a:xfrm>
            <a:off x="3429000" y="1428728"/>
            <a:ext cx="3143272" cy="3143272"/>
          </a:xfrm>
          <a:prstGeom prst="rect">
            <a:avLst/>
          </a:prstGeom>
          <a:ln>
            <a:noFill/>
          </a:ln>
          <a:effectLst>
            <a:softEdge rad="112500"/>
          </a:effectLst>
        </p:spPr>
      </p:pic>
      <p:pic>
        <p:nvPicPr>
          <p:cNvPr id="5" name="Picture 3"/>
          <p:cNvPicPr>
            <a:picLocks noChangeAspect="1" noChangeArrowheads="1"/>
          </p:cNvPicPr>
          <p:nvPr/>
        </p:nvPicPr>
        <p:blipFill>
          <a:blip r:embed="rId6"/>
          <a:srcRect/>
          <a:stretch>
            <a:fillRect/>
          </a:stretch>
        </p:blipFill>
        <p:spPr bwMode="auto">
          <a:xfrm>
            <a:off x="1" y="5929290"/>
            <a:ext cx="6858000" cy="321471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F3E9132C-793C-45C4-AE15-CDE66C84C49E}" type="datetime1">
              <a:rPr lang="en-IN" smtClean="0"/>
              <a:pPr/>
              <a:t>02-10-2014</a:t>
            </a:fld>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22</a:t>
            </a:fld>
            <a:endParaRPr lang="en-IN" dirty="0"/>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42852" y="0"/>
            <a:ext cx="657229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200" i="1" dirty="0" smtClean="0">
                <a:solidFill>
                  <a:srgbClr val="000092"/>
                </a:solidFill>
              </a:rPr>
              <a:t>KEY FEATURES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800" i="1" dirty="0" smtClean="0">
              <a:solidFill>
                <a:srgbClr val="000092"/>
              </a:solidFill>
            </a:endParaRPr>
          </a:p>
          <a:p>
            <a:pPr marL="0" marR="0" lvl="0" indent="0" algn="just" defTabSz="914400" rtl="0" eaLnBrk="0" fontAlgn="base" latinLnBrk="0" hangingPunct="0">
              <a:lnSpc>
                <a:spcPct val="100000"/>
              </a:lnSpc>
              <a:spcBef>
                <a:spcPct val="0"/>
              </a:spcBef>
              <a:spcAft>
                <a:spcPct val="0"/>
              </a:spcAft>
              <a:buClrTx/>
              <a:buSzTx/>
              <a:tabLst/>
            </a:pPr>
            <a:r>
              <a:rPr lang="en-US" sz="1400" dirty="0" smtClean="0">
                <a:solidFill>
                  <a:srgbClr val="000092"/>
                </a:solidFill>
              </a:rPr>
              <a:t>ENERGY SAVING</a:t>
            </a:r>
          </a:p>
          <a:p>
            <a:pPr marL="0" marR="0" lvl="0" indent="0" algn="just" defTabSz="914400" rtl="0" eaLnBrk="0" fontAlgn="base" latinLnBrk="0" hangingPunct="0">
              <a:lnSpc>
                <a:spcPct val="100000"/>
              </a:lnSpc>
              <a:spcBef>
                <a:spcPct val="0"/>
              </a:spcBef>
              <a:spcAft>
                <a:spcPct val="0"/>
              </a:spcAft>
              <a:buClrTx/>
              <a:buSzTx/>
              <a:tabLst/>
            </a:pPr>
            <a:r>
              <a:rPr lang="en-US" sz="1400" i="1" dirty="0" smtClean="0">
                <a:solidFill>
                  <a:schemeClr val="tx1">
                    <a:lumMod val="75000"/>
                    <a:lumOff val="25000"/>
                  </a:schemeClr>
                </a:solidFill>
              </a:rPr>
              <a:t>Setting new standards: To help reduce energy consumption we’ve introduced LED lighting as standard across the entire showcases and multideck coolers range.  As well as cutting power consumption, they make the display look even more attractive and if you want the ultimate in energy efficiency, our optional front opening doors deliver substantial energy savings. </a:t>
            </a:r>
          </a:p>
          <a:p>
            <a:pPr marL="0" marR="0" lvl="0" indent="0" algn="just" defTabSz="914400" rtl="0" eaLnBrk="0" fontAlgn="base" latinLnBrk="0" hangingPunct="0">
              <a:lnSpc>
                <a:spcPct val="100000"/>
              </a:lnSpc>
              <a:spcBef>
                <a:spcPct val="0"/>
              </a:spcBef>
              <a:spcAft>
                <a:spcPct val="0"/>
              </a:spcAft>
              <a:buClrTx/>
              <a:buSzTx/>
              <a:tabLst/>
            </a:pPr>
            <a:endParaRPr lang="en-US" sz="1400" i="1" dirty="0" smtClean="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ct val="0"/>
              </a:spcAft>
              <a:buClrTx/>
              <a:buSzTx/>
              <a:tabLst/>
            </a:pPr>
            <a:r>
              <a:rPr lang="en-US" sz="1400" dirty="0" smtClean="0">
                <a:solidFill>
                  <a:srgbClr val="000092"/>
                </a:solidFill>
              </a:rPr>
              <a:t>OPERATING TEMPERATURE</a:t>
            </a:r>
          </a:p>
          <a:p>
            <a:pPr marL="0" marR="0" lvl="0" indent="0" algn="just" defTabSz="914400" rtl="0" eaLnBrk="0" fontAlgn="base" latinLnBrk="0" hangingPunct="0">
              <a:lnSpc>
                <a:spcPct val="100000"/>
              </a:lnSpc>
              <a:spcBef>
                <a:spcPct val="0"/>
              </a:spcBef>
              <a:spcAft>
                <a:spcPct val="0"/>
              </a:spcAft>
              <a:buClrTx/>
              <a:buSzTx/>
              <a:tabLst/>
            </a:pPr>
            <a:r>
              <a:rPr lang="en-US" sz="1400" i="1" dirty="0" smtClean="0">
                <a:solidFill>
                  <a:schemeClr val="tx1">
                    <a:lumMod val="75000"/>
                    <a:lumOff val="25000"/>
                  </a:schemeClr>
                </a:solidFill>
              </a:rPr>
              <a:t>The ideal operating temperature in all multideck coolers is +4 to +6 degrees celcius at an ambient temperature of 26 degrees celcius.</a:t>
            </a:r>
          </a:p>
          <a:p>
            <a:pPr marL="0" marR="0" lvl="0" indent="0" algn="just" defTabSz="914400" rtl="0" eaLnBrk="0" fontAlgn="base" latinLnBrk="0" hangingPunct="0">
              <a:lnSpc>
                <a:spcPct val="100000"/>
              </a:lnSpc>
              <a:spcBef>
                <a:spcPct val="0"/>
              </a:spcBef>
              <a:spcAft>
                <a:spcPct val="0"/>
              </a:spcAft>
              <a:buClrTx/>
              <a:buSzTx/>
              <a:tabLst/>
            </a:pPr>
            <a:endParaRPr lang="en-US" sz="1400" i="1" dirty="0" smtClean="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ct val="0"/>
              </a:spcAft>
              <a:buClrTx/>
              <a:buSzTx/>
              <a:tabLst/>
            </a:pPr>
            <a:r>
              <a:rPr lang="en-US" sz="1400" dirty="0" smtClean="0">
                <a:solidFill>
                  <a:srgbClr val="000092"/>
                </a:solidFill>
              </a:rPr>
              <a:t>MOBILITY</a:t>
            </a:r>
          </a:p>
          <a:p>
            <a:pPr marL="0" marR="0" lvl="0" indent="0" algn="just" defTabSz="914400" rtl="0" eaLnBrk="0" fontAlgn="base" latinLnBrk="0" hangingPunct="0">
              <a:lnSpc>
                <a:spcPct val="100000"/>
              </a:lnSpc>
              <a:spcBef>
                <a:spcPct val="0"/>
              </a:spcBef>
              <a:spcAft>
                <a:spcPct val="0"/>
              </a:spcAft>
              <a:buClrTx/>
              <a:buSzTx/>
              <a:tabLst/>
            </a:pPr>
            <a:r>
              <a:rPr lang="en-US" sz="1400" i="1" dirty="0" smtClean="0">
                <a:solidFill>
                  <a:schemeClr val="tx1">
                    <a:lumMod val="75000"/>
                    <a:lumOff val="25000"/>
                  </a:schemeClr>
                </a:solidFill>
              </a:rPr>
              <a:t>All multideck coolers and showcases are built with swivel and brake (no mark leaving) castors. This makes it easier for moving them around or to clean the area below the multideck cooler.</a:t>
            </a:r>
          </a:p>
          <a:p>
            <a:pPr marL="0" marR="0" lvl="0" indent="0" algn="just" defTabSz="914400" rtl="0" eaLnBrk="0" fontAlgn="base" latinLnBrk="0" hangingPunct="0">
              <a:lnSpc>
                <a:spcPct val="100000"/>
              </a:lnSpc>
              <a:spcBef>
                <a:spcPct val="0"/>
              </a:spcBef>
              <a:spcAft>
                <a:spcPct val="0"/>
              </a:spcAft>
              <a:buClrTx/>
              <a:buSzTx/>
              <a:tabLst/>
            </a:pPr>
            <a:endParaRPr lang="en-US" sz="1400" i="1" dirty="0" smtClean="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ct val="0"/>
              </a:spcAft>
              <a:buClrTx/>
              <a:buSzTx/>
              <a:tabLst/>
            </a:pPr>
            <a:r>
              <a:rPr lang="en-US" sz="1400" dirty="0" smtClean="0">
                <a:solidFill>
                  <a:srgbClr val="000092"/>
                </a:solidFill>
              </a:rPr>
              <a:t>ADJUSTABLE SHELVES</a:t>
            </a:r>
          </a:p>
          <a:p>
            <a:pPr marL="0" marR="0" lvl="0" indent="0" algn="just" defTabSz="914400" rtl="0" eaLnBrk="0" fontAlgn="base" latinLnBrk="0" hangingPunct="0">
              <a:lnSpc>
                <a:spcPct val="100000"/>
              </a:lnSpc>
              <a:spcBef>
                <a:spcPct val="0"/>
              </a:spcBef>
              <a:spcAft>
                <a:spcPct val="0"/>
              </a:spcAft>
              <a:buClrTx/>
              <a:buSzTx/>
              <a:tabLst/>
            </a:pPr>
            <a:r>
              <a:rPr lang="en-US" sz="1400" i="1" dirty="0" smtClean="0">
                <a:solidFill>
                  <a:schemeClr val="tx1">
                    <a:lumMod val="75000"/>
                    <a:lumOff val="25000"/>
                  </a:schemeClr>
                </a:solidFill>
              </a:rPr>
              <a:t>All multideck coolers come with two glass shelves plus the bottom. The glass shelves are easily adjustable in height as per the requirement / application.</a:t>
            </a:r>
          </a:p>
          <a:p>
            <a:pPr marL="0" marR="0" lvl="0" indent="0" algn="just" defTabSz="914400" rtl="0" eaLnBrk="0" fontAlgn="base" latinLnBrk="0" hangingPunct="0">
              <a:lnSpc>
                <a:spcPct val="100000"/>
              </a:lnSpc>
              <a:spcBef>
                <a:spcPct val="0"/>
              </a:spcBef>
              <a:spcAft>
                <a:spcPct val="0"/>
              </a:spcAft>
              <a:buClrTx/>
              <a:buSzTx/>
              <a:tabLst/>
            </a:pPr>
            <a:endParaRPr lang="en-US" sz="1400" i="1" dirty="0" smtClean="0">
              <a:solidFill>
                <a:schemeClr val="tx1">
                  <a:lumMod val="75000"/>
                  <a:lumOff val="25000"/>
                </a:schemeClr>
              </a:solidFill>
            </a:endParaRPr>
          </a:p>
          <a:p>
            <a:pPr marL="0" marR="0" lvl="0" indent="0" algn="just" defTabSz="914400" rtl="0" eaLnBrk="0" fontAlgn="base" latinLnBrk="0" hangingPunct="0">
              <a:lnSpc>
                <a:spcPct val="100000"/>
              </a:lnSpc>
              <a:spcBef>
                <a:spcPct val="0"/>
              </a:spcBef>
              <a:spcAft>
                <a:spcPct val="0"/>
              </a:spcAft>
              <a:buClrTx/>
              <a:buSzTx/>
              <a:tabLst/>
            </a:pPr>
            <a:r>
              <a:rPr lang="en-US" sz="1400" dirty="0" smtClean="0">
                <a:solidFill>
                  <a:srgbClr val="000092"/>
                </a:solidFill>
              </a:rPr>
              <a:t>OPTIONAL / EXTRA</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lang="en-US" sz="1400" i="1" dirty="0" smtClean="0">
                <a:solidFill>
                  <a:schemeClr val="tx1">
                    <a:lumMod val="75000"/>
                    <a:lumOff val="25000"/>
                  </a:schemeClr>
                </a:solidFill>
              </a:rPr>
              <a:t>Extra glass shelf is available.</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lang="en-US" sz="1400" i="1" dirty="0" smtClean="0">
                <a:solidFill>
                  <a:schemeClr val="tx1">
                    <a:lumMod val="75000"/>
                    <a:lumOff val="25000"/>
                  </a:schemeClr>
                </a:solidFill>
              </a:rPr>
              <a:t>Extra lighting.</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lang="en-US" sz="1400" i="1" dirty="0" smtClean="0">
                <a:solidFill>
                  <a:schemeClr val="tx1">
                    <a:lumMod val="75000"/>
                    <a:lumOff val="25000"/>
                  </a:schemeClr>
                </a:solidFill>
              </a:rPr>
              <a:t>Roll-down night blind.</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lang="en-US" sz="1400" i="1" dirty="0" smtClean="0">
                <a:solidFill>
                  <a:schemeClr val="tx1">
                    <a:lumMod val="75000"/>
                    <a:lumOff val="25000"/>
                  </a:schemeClr>
                </a:solidFill>
              </a:rPr>
              <a:t>Opening glass doors.</a:t>
            </a: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lang="en-US" sz="1400" i="1" dirty="0" smtClean="0">
                <a:solidFill>
                  <a:schemeClr val="tx1">
                    <a:lumMod val="75000"/>
                    <a:lumOff val="25000"/>
                  </a:schemeClr>
                </a:solidFill>
              </a:rPr>
              <a:t>Front digital temperature display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60" name="Picture 4"/>
          <p:cNvPicPr>
            <a:picLocks noChangeAspect="1" noChangeArrowheads="1"/>
          </p:cNvPicPr>
          <p:nvPr/>
        </p:nvPicPr>
        <p:blipFill>
          <a:blip r:embed="rId2"/>
          <a:srcRect/>
          <a:stretch>
            <a:fillRect/>
          </a:stretch>
        </p:blipFill>
        <p:spPr bwMode="auto">
          <a:xfrm>
            <a:off x="4643446" y="6143636"/>
            <a:ext cx="2214554" cy="3000364"/>
          </a:xfrm>
          <a:prstGeom prst="rect">
            <a:avLst/>
          </a:prstGeom>
          <a:noFill/>
          <a:ln w="9525">
            <a:noFill/>
            <a:miter lim="800000"/>
            <a:headEnd/>
            <a:tailEnd/>
          </a:ln>
          <a:effectLst/>
        </p:spPr>
      </p:pic>
      <p:pic>
        <p:nvPicPr>
          <p:cNvPr id="45064" name="Picture 8"/>
          <p:cNvPicPr>
            <a:picLocks noChangeAspect="1" noChangeArrowheads="1"/>
          </p:cNvPicPr>
          <p:nvPr/>
        </p:nvPicPr>
        <p:blipFill>
          <a:blip r:embed="rId3"/>
          <a:srcRect t="3347"/>
          <a:stretch>
            <a:fillRect/>
          </a:stretch>
        </p:blipFill>
        <p:spPr bwMode="auto">
          <a:xfrm>
            <a:off x="0" y="6143636"/>
            <a:ext cx="4572008" cy="3000365"/>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4C8AA821-882A-4D03-A04D-B8148B1FCC86}" type="datetime1">
              <a:rPr lang="en-IN" smtClean="0"/>
              <a:pPr/>
              <a:t>02-10-2014</a:t>
            </a:fld>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23</a:t>
            </a:fld>
            <a:endParaRPr lang="en-IN" dirty="0"/>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8" y="642910"/>
          <a:ext cx="6156000" cy="3600000"/>
        </p:xfrm>
        <a:graphic>
          <a:graphicData uri="http://schemas.openxmlformats.org/drawingml/2006/table">
            <a:tbl>
              <a:tblPr/>
              <a:tblGrid>
                <a:gridCol w="3938600"/>
                <a:gridCol w="2217400"/>
              </a:tblGrid>
              <a:tr h="241887">
                <a:tc>
                  <a:txBody>
                    <a:bodyPr/>
                    <a:lstStyle/>
                    <a:p>
                      <a:pPr algn="ctr">
                        <a:lnSpc>
                          <a:spcPct val="115000"/>
                        </a:lnSpc>
                        <a:spcAft>
                          <a:spcPts val="0"/>
                        </a:spcAft>
                      </a:pPr>
                      <a:r>
                        <a:rPr lang="en-IN" sz="1000" b="1" dirty="0">
                          <a:solidFill>
                            <a:srgbClr val="000000"/>
                          </a:solidFill>
                          <a:latin typeface="+mn-lt"/>
                          <a:ea typeface="Times New Roman"/>
                          <a:cs typeface="Times New Roman"/>
                        </a:rPr>
                        <a:t>Outer Dimensions </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48 x 27.56 x 51.57 inch</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87">
                <a:tc>
                  <a:txBody>
                    <a:bodyPr/>
                    <a:lstStyle/>
                    <a:p>
                      <a:pPr algn="ctr">
                        <a:lnSpc>
                          <a:spcPct val="115000"/>
                        </a:lnSpc>
                        <a:spcAft>
                          <a:spcPts val="0"/>
                        </a:spcAft>
                      </a:pPr>
                      <a:r>
                        <a:rPr lang="en-IN" sz="1000" b="1" dirty="0">
                          <a:solidFill>
                            <a:srgbClr val="000000"/>
                          </a:solidFill>
                          <a:latin typeface="+mn-lt"/>
                          <a:ea typeface="Times New Roman"/>
                          <a:cs typeface="Times New Roman"/>
                        </a:rPr>
                        <a:t>Temperature Range</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+4 to +8 degrees C</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87">
                <a:tc>
                  <a:txBody>
                    <a:bodyPr/>
                    <a:lstStyle/>
                    <a:p>
                      <a:pPr algn="ctr">
                        <a:lnSpc>
                          <a:spcPct val="115000"/>
                        </a:lnSpc>
                        <a:spcAft>
                          <a:spcPts val="0"/>
                        </a:spcAft>
                      </a:pPr>
                      <a:r>
                        <a:rPr lang="en-IN" sz="1000" b="1" dirty="0">
                          <a:solidFill>
                            <a:srgbClr val="000000"/>
                          </a:solidFill>
                          <a:latin typeface="+mn-lt"/>
                          <a:ea typeface="Times New Roman"/>
                          <a:cs typeface="Times New Roman"/>
                        </a:rPr>
                        <a:t>Ambient temperature</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26 degrees C</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28">
                <a:tc>
                  <a:txBody>
                    <a:bodyPr/>
                    <a:lstStyle/>
                    <a:p>
                      <a:pPr algn="ctr">
                        <a:lnSpc>
                          <a:spcPct val="115000"/>
                        </a:lnSpc>
                        <a:spcAft>
                          <a:spcPts val="0"/>
                        </a:spcAft>
                      </a:pPr>
                      <a:r>
                        <a:rPr lang="en-IN" sz="1000" b="1" dirty="0">
                          <a:solidFill>
                            <a:srgbClr val="000000"/>
                          </a:solidFill>
                          <a:latin typeface="+mn-lt"/>
                          <a:ea typeface="Times New Roman"/>
                          <a:cs typeface="Times New Roman"/>
                        </a:rPr>
                        <a:t>No. of Shelves </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Two toughened black glass shelves</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28">
                <a:tc>
                  <a:txBody>
                    <a:bodyPr/>
                    <a:lstStyle/>
                    <a:p>
                      <a:pPr algn="ctr">
                        <a:lnSpc>
                          <a:spcPct val="115000"/>
                        </a:lnSpc>
                        <a:spcAft>
                          <a:spcPts val="0"/>
                        </a:spcAft>
                      </a:pPr>
                      <a:r>
                        <a:rPr lang="en-IN" sz="1000" b="1" dirty="0">
                          <a:solidFill>
                            <a:srgbClr val="000000"/>
                          </a:solidFill>
                          <a:latin typeface="+mn-lt"/>
                          <a:ea typeface="Times New Roman"/>
                          <a:cs typeface="Times New Roman"/>
                        </a:rPr>
                        <a:t>Specification of SS used for Inner Tank / Outer Body</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SS 304</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87">
                <a:tc>
                  <a:txBody>
                    <a:bodyPr/>
                    <a:lstStyle/>
                    <a:p>
                      <a:pPr algn="ctr">
                        <a:lnSpc>
                          <a:spcPct val="115000"/>
                        </a:lnSpc>
                        <a:spcAft>
                          <a:spcPts val="0"/>
                        </a:spcAft>
                      </a:pPr>
                      <a:r>
                        <a:rPr lang="en-IN" sz="1000" b="1" dirty="0">
                          <a:solidFill>
                            <a:srgbClr val="000000"/>
                          </a:solidFill>
                          <a:latin typeface="+mn-lt"/>
                          <a:ea typeface="Times New Roman"/>
                          <a:cs typeface="Times New Roman"/>
                        </a:rPr>
                        <a:t>Specification of Glass </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Toughened glass</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87">
                <a:tc>
                  <a:txBody>
                    <a:bodyPr/>
                    <a:lstStyle/>
                    <a:p>
                      <a:pPr algn="ctr">
                        <a:lnSpc>
                          <a:spcPct val="115000"/>
                        </a:lnSpc>
                        <a:spcAft>
                          <a:spcPts val="0"/>
                        </a:spcAft>
                      </a:pPr>
                      <a:r>
                        <a:rPr lang="en-IN" sz="1000" b="1" dirty="0">
                          <a:solidFill>
                            <a:srgbClr val="000000"/>
                          </a:solidFill>
                          <a:latin typeface="+mn-lt"/>
                          <a:ea typeface="Times New Roman"/>
                          <a:cs typeface="Times New Roman"/>
                        </a:rPr>
                        <a:t>Specification of Light</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Water proof strip LED</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87">
                <a:tc>
                  <a:txBody>
                    <a:bodyPr/>
                    <a:lstStyle/>
                    <a:p>
                      <a:pPr algn="ctr">
                        <a:lnSpc>
                          <a:spcPct val="115000"/>
                        </a:lnSpc>
                        <a:spcAft>
                          <a:spcPts val="0"/>
                        </a:spcAft>
                      </a:pPr>
                      <a:r>
                        <a:rPr lang="en-IN" sz="1000" b="1" dirty="0">
                          <a:solidFill>
                            <a:srgbClr val="000000"/>
                          </a:solidFill>
                          <a:latin typeface="+mn-lt"/>
                          <a:ea typeface="Times New Roman"/>
                          <a:cs typeface="Times New Roman"/>
                        </a:rPr>
                        <a:t>Condensing Unit </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No frost cooling</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939">
                <a:tc>
                  <a:txBody>
                    <a:bodyPr/>
                    <a:lstStyle/>
                    <a:p>
                      <a:pPr algn="ctr">
                        <a:lnSpc>
                          <a:spcPct val="115000"/>
                        </a:lnSpc>
                        <a:spcAft>
                          <a:spcPts val="0"/>
                        </a:spcAft>
                      </a:pPr>
                      <a:r>
                        <a:rPr lang="en-IN" sz="1000" b="1" dirty="0">
                          <a:solidFill>
                            <a:srgbClr val="000000"/>
                          </a:solidFill>
                          <a:latin typeface="+mn-lt"/>
                          <a:ea typeface="Times New Roman"/>
                          <a:cs typeface="Times New Roman"/>
                        </a:rPr>
                        <a:t>Refrigerant </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R 134a</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887">
                <a:tc>
                  <a:txBody>
                    <a:bodyPr/>
                    <a:lstStyle/>
                    <a:p>
                      <a:pPr algn="ctr">
                        <a:lnSpc>
                          <a:spcPct val="115000"/>
                        </a:lnSpc>
                        <a:spcAft>
                          <a:spcPts val="0"/>
                        </a:spcAft>
                      </a:pPr>
                      <a:r>
                        <a:rPr lang="en-IN" sz="1000" b="1" dirty="0">
                          <a:solidFill>
                            <a:srgbClr val="000000"/>
                          </a:solidFill>
                          <a:latin typeface="+mn-lt"/>
                          <a:ea typeface="Times New Roman"/>
                          <a:cs typeface="Times New Roman"/>
                        </a:rPr>
                        <a:t>Material for structural work &amp; body</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SS 202</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928">
                <a:tc>
                  <a:txBody>
                    <a:bodyPr/>
                    <a:lstStyle/>
                    <a:p>
                      <a:pPr algn="ctr">
                        <a:lnSpc>
                          <a:spcPct val="115000"/>
                        </a:lnSpc>
                        <a:spcAft>
                          <a:spcPts val="0"/>
                        </a:spcAft>
                      </a:pPr>
                      <a:r>
                        <a:rPr lang="en-IN" sz="1000" b="1" dirty="0">
                          <a:solidFill>
                            <a:srgbClr val="000000"/>
                          </a:solidFill>
                          <a:latin typeface="+mn-lt"/>
                          <a:ea typeface="Times New Roman"/>
                          <a:cs typeface="Times New Roman"/>
                        </a:rPr>
                        <a:t>Frost free refrigeration system with soft cold airflow with blow fans</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Yes</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735">
                <a:tc>
                  <a:txBody>
                    <a:bodyPr/>
                    <a:lstStyle/>
                    <a:p>
                      <a:pPr algn="ctr">
                        <a:lnSpc>
                          <a:spcPct val="115000"/>
                        </a:lnSpc>
                        <a:spcAft>
                          <a:spcPts val="0"/>
                        </a:spcAft>
                      </a:pPr>
                      <a:r>
                        <a:rPr lang="en-IN" sz="1000" b="1" dirty="0">
                          <a:solidFill>
                            <a:srgbClr val="000000"/>
                          </a:solidFill>
                          <a:latin typeface="+mn-lt"/>
                          <a:ea typeface="Times New Roman"/>
                          <a:cs typeface="Times New Roman"/>
                        </a:rPr>
                        <a:t>Electronic digital temperature controller with automatic defrost</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Yes</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333">
                <a:tc>
                  <a:txBody>
                    <a:bodyPr/>
                    <a:lstStyle/>
                    <a:p>
                      <a:pPr algn="ctr">
                        <a:lnSpc>
                          <a:spcPct val="115000"/>
                        </a:lnSpc>
                        <a:spcAft>
                          <a:spcPts val="0"/>
                        </a:spcAft>
                      </a:pPr>
                      <a:r>
                        <a:rPr lang="en-IN" sz="1000" b="1" dirty="0">
                          <a:solidFill>
                            <a:srgbClr val="000000"/>
                          </a:solidFill>
                          <a:latin typeface="+mn-lt"/>
                          <a:ea typeface="Times New Roman"/>
                          <a:cs typeface="Times New Roman"/>
                        </a:rPr>
                        <a:t>Fibber Castors wheels</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000" dirty="0">
                          <a:solidFill>
                            <a:srgbClr val="000000"/>
                          </a:solidFill>
                          <a:latin typeface="+mn-lt"/>
                          <a:ea typeface="Times New Roman"/>
                          <a:cs typeface="Times New Roman"/>
                        </a:rPr>
                        <a:t>Two with brakes &amp; two without brakes.</a:t>
                      </a:r>
                      <a:endParaRPr lang="en-IN" sz="1000" dirty="0">
                        <a:latin typeface="+mn-lt"/>
                        <a:ea typeface="Calibri"/>
                        <a:cs typeface="Times New Roman"/>
                      </a:endParaRPr>
                    </a:p>
                  </a:txBody>
                  <a:tcPr marL="44928" marR="4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14290" y="142844"/>
            <a:ext cx="2643206" cy="430887"/>
          </a:xfrm>
          <a:prstGeom prst="rect">
            <a:avLst/>
          </a:prstGeom>
          <a:noFill/>
        </p:spPr>
        <p:txBody>
          <a:bodyPr wrap="square" rtlCol="0">
            <a:spAutoFit/>
          </a:bodyPr>
          <a:lstStyle/>
          <a:p>
            <a:r>
              <a:rPr lang="en-IN" sz="2200" i="1" dirty="0" smtClean="0">
                <a:solidFill>
                  <a:srgbClr val="000092"/>
                </a:solidFill>
              </a:rPr>
              <a:t>TECHNICAL DATA</a:t>
            </a:r>
            <a:endParaRPr lang="en-IN" sz="2200" i="1" dirty="0">
              <a:solidFill>
                <a:srgbClr val="000092"/>
              </a:solidFill>
            </a:endParaRPr>
          </a:p>
        </p:txBody>
      </p:sp>
      <p:pic>
        <p:nvPicPr>
          <p:cNvPr id="5" name="Picture 4" descr="C:\Users\Harshal Ganjawalla\Desktop\Logo_Tecumseh Horizontal_249x72.jpg"/>
          <p:cNvPicPr>
            <a:picLocks noChangeAspect="1" noChangeArrowheads="1"/>
          </p:cNvPicPr>
          <p:nvPr/>
        </p:nvPicPr>
        <p:blipFill>
          <a:blip r:embed="rId2"/>
          <a:srcRect/>
          <a:stretch>
            <a:fillRect/>
          </a:stretch>
        </p:blipFill>
        <p:spPr bwMode="auto">
          <a:xfrm>
            <a:off x="1071546" y="8625179"/>
            <a:ext cx="1571612" cy="518821"/>
          </a:xfrm>
          <a:prstGeom prst="rect">
            <a:avLst/>
          </a:prstGeom>
          <a:noFill/>
        </p:spPr>
      </p:pic>
      <p:pic>
        <p:nvPicPr>
          <p:cNvPr id="6" name="Picture 5" descr="C:\Users\Harshal Ganjawalla\Desktop\dixell3.jpg"/>
          <p:cNvPicPr>
            <a:picLocks noChangeAspect="1" noChangeArrowheads="1"/>
          </p:cNvPicPr>
          <p:nvPr/>
        </p:nvPicPr>
        <p:blipFill>
          <a:blip r:embed="rId3"/>
          <a:srcRect/>
          <a:stretch>
            <a:fillRect/>
          </a:stretch>
        </p:blipFill>
        <p:spPr bwMode="auto">
          <a:xfrm>
            <a:off x="2643182" y="8715404"/>
            <a:ext cx="1000132" cy="428596"/>
          </a:xfrm>
          <a:prstGeom prst="rect">
            <a:avLst/>
          </a:prstGeom>
          <a:noFill/>
        </p:spPr>
      </p:pic>
      <p:pic>
        <p:nvPicPr>
          <p:cNvPr id="7" name="Picture 6" descr="C:\Users\Harshal Ganjawalla\Desktop\Danfoss_logo.png"/>
          <p:cNvPicPr>
            <a:picLocks noChangeAspect="1" noChangeArrowheads="1"/>
          </p:cNvPicPr>
          <p:nvPr/>
        </p:nvPicPr>
        <p:blipFill>
          <a:blip r:embed="rId4" cstate="print"/>
          <a:srcRect/>
          <a:stretch>
            <a:fillRect/>
          </a:stretch>
        </p:blipFill>
        <p:spPr bwMode="auto">
          <a:xfrm>
            <a:off x="3643314" y="8643965"/>
            <a:ext cx="857255" cy="500035"/>
          </a:xfrm>
          <a:prstGeom prst="rect">
            <a:avLst/>
          </a:prstGeom>
          <a:noFill/>
        </p:spPr>
      </p:pic>
      <p:pic>
        <p:nvPicPr>
          <p:cNvPr id="8" name="Picture 7" descr="C:\Users\Harshal Ganjawalla\Desktop\download.jpg"/>
          <p:cNvPicPr>
            <a:picLocks noChangeAspect="1" noChangeArrowheads="1"/>
          </p:cNvPicPr>
          <p:nvPr/>
        </p:nvPicPr>
        <p:blipFill>
          <a:blip r:embed="rId5"/>
          <a:srcRect/>
          <a:stretch>
            <a:fillRect/>
          </a:stretch>
        </p:blipFill>
        <p:spPr bwMode="auto">
          <a:xfrm>
            <a:off x="4572008" y="8501091"/>
            <a:ext cx="1000132" cy="642909"/>
          </a:xfrm>
          <a:prstGeom prst="rect">
            <a:avLst/>
          </a:prstGeom>
          <a:noFill/>
        </p:spPr>
      </p:pic>
      <p:pic>
        <p:nvPicPr>
          <p:cNvPr id="10" name="Picture 9" descr="C:\Users\Harshal Ganjawalla\Desktop\logo.gif"/>
          <p:cNvPicPr>
            <a:picLocks noChangeAspect="1" noChangeArrowheads="1"/>
          </p:cNvPicPr>
          <p:nvPr/>
        </p:nvPicPr>
        <p:blipFill>
          <a:blip r:embed="rId6"/>
          <a:srcRect/>
          <a:stretch>
            <a:fillRect/>
          </a:stretch>
        </p:blipFill>
        <p:spPr bwMode="auto">
          <a:xfrm>
            <a:off x="5599054" y="8577261"/>
            <a:ext cx="1258946" cy="566739"/>
          </a:xfrm>
          <a:prstGeom prst="rect">
            <a:avLst/>
          </a:prstGeom>
          <a:noFill/>
        </p:spPr>
      </p:pic>
      <p:pic>
        <p:nvPicPr>
          <p:cNvPr id="46082" name="Picture 2"/>
          <p:cNvPicPr>
            <a:picLocks noChangeAspect="1" noChangeArrowheads="1"/>
          </p:cNvPicPr>
          <p:nvPr/>
        </p:nvPicPr>
        <p:blipFill>
          <a:blip r:embed="rId7"/>
          <a:srcRect/>
          <a:stretch>
            <a:fillRect/>
          </a:stretch>
        </p:blipFill>
        <p:spPr bwMode="auto">
          <a:xfrm>
            <a:off x="0" y="8643946"/>
            <a:ext cx="1000108" cy="500054"/>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fld id="{79BEE7FF-6AE6-40C5-BDBE-3884BD3D34E3}" type="slidenum">
              <a:rPr lang="en-IN" smtClean="0"/>
              <a:pPr/>
              <a:t>24</a:t>
            </a:fld>
            <a:endParaRPr lang="en-IN" dirty="0"/>
          </a:p>
        </p:txBody>
      </p:sp>
      <p:pic>
        <p:nvPicPr>
          <p:cNvPr id="3074" name="Picture 2" descr="C:\Users\Harshal Ganjawalla\Desktop\MG - PRO\Logos and Icons\Sandwich with String.jpg"/>
          <p:cNvPicPr>
            <a:picLocks noChangeAspect="1" noChangeArrowheads="1"/>
          </p:cNvPicPr>
          <p:nvPr/>
        </p:nvPicPr>
        <p:blipFill>
          <a:blip r:embed="rId8"/>
          <a:srcRect/>
          <a:stretch>
            <a:fillRect/>
          </a:stretch>
        </p:blipFill>
        <p:spPr bwMode="auto">
          <a:xfrm>
            <a:off x="0" y="4500562"/>
            <a:ext cx="6858000" cy="3500462"/>
          </a:xfrm>
          <a:prstGeom prst="rect">
            <a:avLst/>
          </a:prstGeom>
          <a:noFill/>
        </p:spPr>
      </p:pic>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52" y="500034"/>
            <a:ext cx="6429444" cy="2354491"/>
          </a:xfrm>
          <a:prstGeom prst="rect">
            <a:avLst/>
          </a:prstGeom>
        </p:spPr>
        <p:txBody>
          <a:bodyPr wrap="square">
            <a:spAutoFit/>
          </a:bodyPr>
          <a:lstStyle/>
          <a:p>
            <a:pPr algn="just"/>
            <a:r>
              <a:rPr lang="en-IN" sz="2000" i="1" dirty="0" smtClean="0">
                <a:solidFill>
                  <a:srgbClr val="000092"/>
                </a:solidFill>
              </a:rPr>
              <a:t>BACK BAR COOLERS</a:t>
            </a:r>
          </a:p>
          <a:p>
            <a:pPr algn="ctr"/>
            <a:endParaRPr lang="en-IN" sz="700" i="1" dirty="0" smtClean="0">
              <a:solidFill>
                <a:srgbClr val="000092"/>
              </a:solidFill>
            </a:endParaRPr>
          </a:p>
          <a:p>
            <a:pPr algn="just" fontAlgn="base"/>
            <a:r>
              <a:rPr lang="en-IN" sz="1500" i="1" dirty="0" smtClean="0">
                <a:solidFill>
                  <a:schemeClr val="tx1">
                    <a:lumMod val="75000"/>
                    <a:lumOff val="25000"/>
                  </a:schemeClr>
                </a:solidFill>
              </a:rPr>
              <a:t>Coping with the demands of a busy venue means Beverage counters ought to operate efficiently, to maintain temperature as bottles are taken out, stocks are  replenished and doors are continually opened and closed. It also has to be robust enough to survive a punishing level of wear and tear.</a:t>
            </a:r>
          </a:p>
          <a:p>
            <a:pPr algn="just" fontAlgn="base"/>
            <a:endParaRPr lang="en-IN" sz="1500" i="1" dirty="0" smtClean="0">
              <a:solidFill>
                <a:schemeClr val="tx1">
                  <a:lumMod val="75000"/>
                  <a:lumOff val="25000"/>
                </a:schemeClr>
              </a:solidFill>
            </a:endParaRPr>
          </a:p>
          <a:p>
            <a:pPr algn="just" fontAlgn="base"/>
            <a:r>
              <a:rPr lang="en-IN" sz="1500" i="1" dirty="0" smtClean="0">
                <a:solidFill>
                  <a:schemeClr val="tx1">
                    <a:lumMod val="75000"/>
                    <a:lumOff val="25000"/>
                  </a:schemeClr>
                </a:solidFill>
              </a:rPr>
              <a:t>The latest Beverage counters of MGPRO have been designed with these testing demands in mind. However they are also designed to look stylish and display premium bottled drinks to eye-catching effect.</a:t>
            </a:r>
            <a:endParaRPr lang="en-IN" sz="1500" i="1" dirty="0">
              <a:solidFill>
                <a:schemeClr val="tx1">
                  <a:lumMod val="75000"/>
                  <a:lumOff val="25000"/>
                </a:schemeClr>
              </a:solidFill>
            </a:endParaRPr>
          </a:p>
        </p:txBody>
      </p:sp>
      <p:pic>
        <p:nvPicPr>
          <p:cNvPr id="52228" name="Picture 4"/>
          <p:cNvPicPr>
            <a:picLocks noChangeAspect="1" noChangeArrowheads="1"/>
          </p:cNvPicPr>
          <p:nvPr/>
        </p:nvPicPr>
        <p:blipFill>
          <a:blip r:embed="rId2"/>
          <a:srcRect/>
          <a:stretch>
            <a:fillRect/>
          </a:stretch>
        </p:blipFill>
        <p:spPr bwMode="auto">
          <a:xfrm>
            <a:off x="0" y="3000364"/>
            <a:ext cx="6858000" cy="4000528"/>
          </a:xfrm>
          <a:prstGeom prst="rect">
            <a:avLst/>
          </a:prstGeom>
          <a:noFill/>
          <a:ln w="9525">
            <a:noFill/>
            <a:miter lim="800000"/>
            <a:headEnd/>
            <a:tailEnd/>
          </a:ln>
          <a:effectLst/>
        </p:spPr>
      </p:pic>
      <p:sp>
        <p:nvSpPr>
          <p:cNvPr id="6" name="TextBox 5"/>
          <p:cNvSpPr txBox="1"/>
          <p:nvPr/>
        </p:nvSpPr>
        <p:spPr>
          <a:xfrm>
            <a:off x="142852" y="7215206"/>
            <a:ext cx="6572296" cy="553998"/>
          </a:xfrm>
          <a:prstGeom prst="rect">
            <a:avLst/>
          </a:prstGeom>
          <a:noFill/>
        </p:spPr>
        <p:txBody>
          <a:bodyPr wrap="square" rtlCol="0">
            <a:spAutoFit/>
          </a:bodyPr>
          <a:lstStyle/>
          <a:p>
            <a:pPr algn="just"/>
            <a:r>
              <a:rPr lang="en-IN" sz="1500" i="1" dirty="0" smtClean="0">
                <a:solidFill>
                  <a:schemeClr val="tx1">
                    <a:lumMod val="75000"/>
                    <a:lumOff val="25000"/>
                  </a:schemeClr>
                </a:solidFill>
              </a:rPr>
              <a:t>Available as a one, two or three door model, the MGPRO Back Bar Coolers are capable of storing up to 270 nos. of  330ml bottles at 4°C to 10°C</a:t>
            </a:r>
            <a:endParaRPr lang="en-IN" sz="1500" i="1" dirty="0">
              <a:solidFill>
                <a:schemeClr val="tx1">
                  <a:lumMod val="75000"/>
                  <a:lumOff val="25000"/>
                </a:schemeClr>
              </a:solidFill>
            </a:endParaRPr>
          </a:p>
        </p:txBody>
      </p:sp>
      <p:pic>
        <p:nvPicPr>
          <p:cNvPr id="2050" name="Picture 2"/>
          <p:cNvPicPr>
            <a:picLocks noChangeAspect="1" noChangeArrowheads="1"/>
          </p:cNvPicPr>
          <p:nvPr/>
        </p:nvPicPr>
        <p:blipFill>
          <a:blip r:embed="rId3"/>
          <a:srcRect b="16301"/>
          <a:stretch>
            <a:fillRect/>
          </a:stretch>
        </p:blipFill>
        <p:spPr bwMode="auto">
          <a:xfrm>
            <a:off x="0" y="8215338"/>
            <a:ext cx="6858000" cy="928662"/>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b="16301"/>
          <a:stretch>
            <a:fillRect/>
          </a:stretch>
        </p:blipFill>
        <p:spPr bwMode="auto">
          <a:xfrm>
            <a:off x="0" y="0"/>
            <a:ext cx="6858000" cy="428596"/>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79BEE7FF-6AE6-40C5-BDBE-3884BD3D34E3}" type="slidenum">
              <a:rPr lang="en-IN" smtClean="0"/>
              <a:pPr/>
              <a:t>25</a:t>
            </a:fld>
            <a:endParaRPr lang="en-IN" dirty="0"/>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2" y="5643570"/>
            <a:ext cx="6572296" cy="2923877"/>
          </a:xfrm>
          <a:prstGeom prst="rect">
            <a:avLst/>
          </a:prstGeom>
          <a:noFill/>
        </p:spPr>
        <p:txBody>
          <a:bodyPr wrap="square" rtlCol="0">
            <a:spAutoFit/>
          </a:bodyPr>
          <a:lstStyle/>
          <a:p>
            <a:r>
              <a:rPr lang="en-IN" i="1" dirty="0" smtClean="0">
                <a:solidFill>
                  <a:srgbClr val="000092"/>
                </a:solidFill>
              </a:rPr>
              <a:t>KEY FEATURES</a:t>
            </a:r>
          </a:p>
          <a:p>
            <a:endParaRPr lang="en-IN" sz="900" i="1" dirty="0" smtClean="0">
              <a:solidFill>
                <a:srgbClr val="000092"/>
              </a:solidFill>
            </a:endParaRPr>
          </a:p>
          <a:p>
            <a:pPr>
              <a:spcBef>
                <a:spcPts val="100"/>
              </a:spcBef>
              <a:spcAft>
                <a:spcPts val="100"/>
              </a:spcAft>
              <a:buFont typeface="Arial" pitchFamily="34" charset="0"/>
              <a:buChar char="•"/>
            </a:pPr>
            <a:r>
              <a:rPr lang="en-IN" sz="1400" i="1" dirty="0" smtClean="0">
                <a:solidFill>
                  <a:schemeClr val="tx1">
                    <a:lumMod val="75000"/>
                    <a:lumOff val="25000"/>
                  </a:schemeClr>
                </a:solidFill>
              </a:rPr>
              <a:t> Built to last…entire body is made of stainless steel</a:t>
            </a:r>
          </a:p>
          <a:p>
            <a:pPr>
              <a:spcBef>
                <a:spcPts val="100"/>
              </a:spcBef>
              <a:spcAft>
                <a:spcPts val="100"/>
              </a:spcAft>
              <a:buFont typeface="Arial" pitchFamily="34" charset="0"/>
              <a:buChar char="•"/>
            </a:pPr>
            <a:r>
              <a:rPr lang="en-IN" sz="1400" i="1" dirty="0" smtClean="0">
                <a:solidFill>
                  <a:schemeClr val="tx1">
                    <a:lumMod val="75000"/>
                    <a:lumOff val="25000"/>
                  </a:schemeClr>
                </a:solidFill>
              </a:rPr>
              <a:t> Water proof Digital LED temperature display </a:t>
            </a:r>
          </a:p>
          <a:p>
            <a:pPr>
              <a:spcBef>
                <a:spcPts val="100"/>
              </a:spcBef>
              <a:spcAft>
                <a:spcPts val="100"/>
              </a:spcAft>
              <a:buFont typeface="Arial" pitchFamily="34" charset="0"/>
              <a:buChar char="•"/>
            </a:pPr>
            <a:r>
              <a:rPr lang="en-IN" sz="1400" i="1" dirty="0" smtClean="0">
                <a:solidFill>
                  <a:schemeClr val="tx1">
                    <a:lumMod val="75000"/>
                    <a:lumOff val="25000"/>
                  </a:schemeClr>
                </a:solidFill>
              </a:rPr>
              <a:t> LED lights for illumination</a:t>
            </a:r>
          </a:p>
          <a:p>
            <a:pPr>
              <a:spcBef>
                <a:spcPts val="100"/>
              </a:spcBef>
              <a:spcAft>
                <a:spcPts val="100"/>
              </a:spcAft>
              <a:buFont typeface="Arial" pitchFamily="34" charset="0"/>
              <a:buChar char="•"/>
            </a:pPr>
            <a:r>
              <a:rPr lang="en-IN" sz="1400" i="1" dirty="0" smtClean="0">
                <a:solidFill>
                  <a:schemeClr val="tx1">
                    <a:lumMod val="75000"/>
                    <a:lumOff val="25000"/>
                  </a:schemeClr>
                </a:solidFill>
              </a:rPr>
              <a:t> Automatic defrosting</a:t>
            </a:r>
          </a:p>
          <a:p>
            <a:pPr>
              <a:spcBef>
                <a:spcPts val="100"/>
              </a:spcBef>
              <a:spcAft>
                <a:spcPts val="100"/>
              </a:spcAft>
              <a:buFont typeface="Arial" pitchFamily="34" charset="0"/>
              <a:buChar char="•"/>
            </a:pPr>
            <a:r>
              <a:rPr lang="en-IN" sz="1400" i="1" dirty="0" smtClean="0">
                <a:solidFill>
                  <a:schemeClr val="tx1">
                    <a:lumMod val="75000"/>
                    <a:lumOff val="25000"/>
                  </a:schemeClr>
                </a:solidFill>
              </a:rPr>
              <a:t> No frost cooling for uniformity in temperature</a:t>
            </a:r>
          </a:p>
          <a:p>
            <a:pPr>
              <a:spcBef>
                <a:spcPts val="100"/>
              </a:spcBef>
              <a:spcAft>
                <a:spcPts val="100"/>
              </a:spcAft>
              <a:buFont typeface="Arial" pitchFamily="34" charset="0"/>
              <a:buChar char="•"/>
            </a:pPr>
            <a:r>
              <a:rPr lang="en-IN" sz="1400" i="1" dirty="0" smtClean="0">
                <a:solidFill>
                  <a:schemeClr val="tx1">
                    <a:lumMod val="75000"/>
                    <a:lumOff val="25000"/>
                  </a:schemeClr>
                </a:solidFill>
              </a:rPr>
              <a:t> Pre Buffed premium perforated Stainless steel shelves</a:t>
            </a:r>
          </a:p>
          <a:p>
            <a:pPr>
              <a:spcBef>
                <a:spcPts val="100"/>
              </a:spcBef>
              <a:spcAft>
                <a:spcPts val="100"/>
              </a:spcAft>
              <a:buFont typeface="Arial" pitchFamily="34" charset="0"/>
              <a:buChar char="•"/>
            </a:pPr>
            <a:r>
              <a:rPr lang="en-IN" sz="1400" i="1" dirty="0" smtClean="0">
                <a:solidFill>
                  <a:schemeClr val="tx1">
                    <a:lumMod val="75000"/>
                    <a:lumOff val="25000"/>
                  </a:schemeClr>
                </a:solidFill>
              </a:rPr>
              <a:t> Fitted with anti-condensation double glazed Argon gas glass door</a:t>
            </a:r>
          </a:p>
          <a:p>
            <a:pPr>
              <a:spcBef>
                <a:spcPts val="100"/>
              </a:spcBef>
              <a:spcAft>
                <a:spcPts val="100"/>
              </a:spcAft>
              <a:buFont typeface="Arial" pitchFamily="34" charset="0"/>
              <a:buChar char="•"/>
            </a:pPr>
            <a:r>
              <a:rPr lang="en-IN" sz="1400" i="1" dirty="0" smtClean="0">
                <a:solidFill>
                  <a:schemeClr val="tx1">
                    <a:lumMod val="75000"/>
                    <a:lumOff val="25000"/>
                  </a:schemeClr>
                </a:solidFill>
              </a:rPr>
              <a:t> Electric Mullion heaters for anti water dripping</a:t>
            </a:r>
          </a:p>
          <a:p>
            <a:pPr>
              <a:spcBef>
                <a:spcPts val="100"/>
              </a:spcBef>
              <a:spcAft>
                <a:spcPts val="100"/>
              </a:spcAft>
              <a:buFont typeface="Arial" pitchFamily="34" charset="0"/>
              <a:buChar char="•"/>
            </a:pPr>
            <a:r>
              <a:rPr lang="en-IN" sz="1400" i="1" dirty="0" smtClean="0">
                <a:solidFill>
                  <a:schemeClr val="tx1">
                    <a:lumMod val="75000"/>
                    <a:lumOff val="25000"/>
                  </a:schemeClr>
                </a:solidFill>
              </a:rPr>
              <a:t> Easy to clean / replace press type door gaskets </a:t>
            </a:r>
          </a:p>
          <a:p>
            <a:endParaRPr lang="en-IN" sz="1600" i="1" dirty="0">
              <a:solidFill>
                <a:schemeClr val="tx1">
                  <a:lumMod val="75000"/>
                  <a:lumOff val="25000"/>
                </a:schemeClr>
              </a:solidFill>
            </a:endParaRPr>
          </a:p>
        </p:txBody>
      </p:sp>
      <p:pic>
        <p:nvPicPr>
          <p:cNvPr id="5" name="Picture 4" descr="C:\Users\Harshal Ganjawalla\Desktop\Logo_Tecumseh Horizontal_249x72.jpg"/>
          <p:cNvPicPr>
            <a:picLocks noChangeAspect="1" noChangeArrowheads="1"/>
          </p:cNvPicPr>
          <p:nvPr/>
        </p:nvPicPr>
        <p:blipFill>
          <a:blip r:embed="rId2"/>
          <a:srcRect/>
          <a:stretch>
            <a:fillRect/>
          </a:stretch>
        </p:blipFill>
        <p:spPr bwMode="auto">
          <a:xfrm>
            <a:off x="1" y="8625180"/>
            <a:ext cx="1571612" cy="518821"/>
          </a:xfrm>
          <a:prstGeom prst="rect">
            <a:avLst/>
          </a:prstGeom>
          <a:noFill/>
        </p:spPr>
      </p:pic>
      <p:pic>
        <p:nvPicPr>
          <p:cNvPr id="6" name="Picture 5" descr="C:\Users\Harshal Ganjawalla\Desktop\dixell3.jpg"/>
          <p:cNvPicPr>
            <a:picLocks noChangeAspect="1" noChangeArrowheads="1"/>
          </p:cNvPicPr>
          <p:nvPr/>
        </p:nvPicPr>
        <p:blipFill>
          <a:blip r:embed="rId3"/>
          <a:srcRect/>
          <a:stretch>
            <a:fillRect/>
          </a:stretch>
        </p:blipFill>
        <p:spPr bwMode="auto">
          <a:xfrm>
            <a:off x="1571613" y="8715406"/>
            <a:ext cx="1000132" cy="428596"/>
          </a:xfrm>
          <a:prstGeom prst="rect">
            <a:avLst/>
          </a:prstGeom>
          <a:noFill/>
        </p:spPr>
      </p:pic>
      <p:pic>
        <p:nvPicPr>
          <p:cNvPr id="7" name="Picture 6" descr="C:\Users\Harshal Ganjawalla\Desktop\Danfoss_logo.png"/>
          <p:cNvPicPr>
            <a:picLocks noChangeAspect="1" noChangeArrowheads="1"/>
          </p:cNvPicPr>
          <p:nvPr/>
        </p:nvPicPr>
        <p:blipFill>
          <a:blip r:embed="rId4" cstate="print"/>
          <a:srcRect/>
          <a:stretch>
            <a:fillRect/>
          </a:stretch>
        </p:blipFill>
        <p:spPr bwMode="auto">
          <a:xfrm>
            <a:off x="2643184" y="8643968"/>
            <a:ext cx="857255" cy="500035"/>
          </a:xfrm>
          <a:prstGeom prst="rect">
            <a:avLst/>
          </a:prstGeom>
          <a:noFill/>
        </p:spPr>
      </p:pic>
      <p:pic>
        <p:nvPicPr>
          <p:cNvPr id="8" name="Picture 7" descr="C:\Users\Harshal Ganjawalla\Desktop\download.jpg"/>
          <p:cNvPicPr>
            <a:picLocks noChangeAspect="1" noChangeArrowheads="1"/>
          </p:cNvPicPr>
          <p:nvPr/>
        </p:nvPicPr>
        <p:blipFill>
          <a:blip r:embed="rId5"/>
          <a:srcRect/>
          <a:stretch>
            <a:fillRect/>
          </a:stretch>
        </p:blipFill>
        <p:spPr bwMode="auto">
          <a:xfrm>
            <a:off x="3571878" y="8501092"/>
            <a:ext cx="1071568" cy="642909"/>
          </a:xfrm>
          <a:prstGeom prst="rect">
            <a:avLst/>
          </a:prstGeom>
          <a:noFill/>
        </p:spPr>
      </p:pic>
      <p:pic>
        <p:nvPicPr>
          <p:cNvPr id="9" name="Picture 8" descr="C:\Users\Harshal Ganjawalla\Desktop\logo_compex.gif"/>
          <p:cNvPicPr>
            <a:picLocks noChangeAspect="1" noChangeArrowheads="1"/>
          </p:cNvPicPr>
          <p:nvPr/>
        </p:nvPicPr>
        <p:blipFill>
          <a:blip r:embed="rId6"/>
          <a:srcRect/>
          <a:stretch>
            <a:fillRect/>
          </a:stretch>
        </p:blipFill>
        <p:spPr bwMode="auto">
          <a:xfrm>
            <a:off x="4643446" y="8507731"/>
            <a:ext cx="890588" cy="636269"/>
          </a:xfrm>
          <a:prstGeom prst="rect">
            <a:avLst/>
          </a:prstGeom>
          <a:noFill/>
        </p:spPr>
      </p:pic>
      <p:pic>
        <p:nvPicPr>
          <p:cNvPr id="10" name="Picture 9" descr="C:\Users\Harshal Ganjawalla\Desktop\logo.gif"/>
          <p:cNvPicPr>
            <a:picLocks noChangeAspect="1" noChangeArrowheads="1"/>
          </p:cNvPicPr>
          <p:nvPr/>
        </p:nvPicPr>
        <p:blipFill>
          <a:blip r:embed="rId7"/>
          <a:srcRect/>
          <a:stretch>
            <a:fillRect/>
          </a:stretch>
        </p:blipFill>
        <p:spPr bwMode="auto">
          <a:xfrm>
            <a:off x="5599054" y="8577261"/>
            <a:ext cx="1258946" cy="566739"/>
          </a:xfrm>
          <a:prstGeom prst="rect">
            <a:avLst/>
          </a:prstGeom>
          <a:noFill/>
        </p:spPr>
      </p:pic>
      <p:sp>
        <p:nvSpPr>
          <p:cNvPr id="12" name="Slide Number Placeholder 11"/>
          <p:cNvSpPr>
            <a:spLocks noGrp="1"/>
          </p:cNvSpPr>
          <p:nvPr>
            <p:ph type="sldNum" sz="quarter" idx="12"/>
          </p:nvPr>
        </p:nvSpPr>
        <p:spPr/>
        <p:txBody>
          <a:bodyPr/>
          <a:lstStyle/>
          <a:p>
            <a:fld id="{79BEE7FF-6AE6-40C5-BDBE-3884BD3D34E3}" type="slidenum">
              <a:rPr lang="en-IN" smtClean="0"/>
              <a:pPr/>
              <a:t>26</a:t>
            </a:fld>
            <a:endParaRPr lang="en-IN" dirty="0"/>
          </a:p>
        </p:txBody>
      </p:sp>
      <p:pic>
        <p:nvPicPr>
          <p:cNvPr id="13" name="Picture 12" descr="cocktail-wallpaper-abstract-3d_00428860.jpg"/>
          <p:cNvPicPr>
            <a:picLocks noChangeAspect="1"/>
          </p:cNvPicPr>
          <p:nvPr/>
        </p:nvPicPr>
        <p:blipFill>
          <a:blip r:embed="rId8"/>
          <a:stretch>
            <a:fillRect/>
          </a:stretch>
        </p:blipFill>
        <p:spPr>
          <a:xfrm>
            <a:off x="0" y="392896"/>
            <a:ext cx="6858000" cy="5143500"/>
          </a:xfrm>
          <a:prstGeom prst="rect">
            <a:avLst/>
          </a:prstGeom>
        </p:spPr>
      </p:pic>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90" y="214282"/>
            <a:ext cx="6429420" cy="1015663"/>
          </a:xfrm>
          <a:prstGeom prst="rect">
            <a:avLst/>
          </a:prstGeom>
        </p:spPr>
        <p:txBody>
          <a:bodyPr wrap="square">
            <a:spAutoFit/>
          </a:bodyPr>
          <a:lstStyle/>
          <a:p>
            <a:pPr algn="just"/>
            <a:r>
              <a:rPr lang="en-IN" i="1" dirty="0" smtClean="0">
                <a:solidFill>
                  <a:srgbClr val="000092"/>
                </a:solidFill>
              </a:rPr>
              <a:t>TOP OPENING CHILLERS</a:t>
            </a:r>
          </a:p>
          <a:p>
            <a:pPr algn="just"/>
            <a:endParaRPr lang="en-IN" sz="600" i="1" dirty="0" smtClean="0">
              <a:solidFill>
                <a:srgbClr val="000092"/>
              </a:solidFill>
            </a:endParaRPr>
          </a:p>
          <a:p>
            <a:pPr algn="just"/>
            <a:r>
              <a:rPr lang="en-IN" i="1" dirty="0" smtClean="0">
                <a:solidFill>
                  <a:schemeClr val="tx1">
                    <a:lumMod val="75000"/>
                    <a:lumOff val="25000"/>
                  </a:schemeClr>
                </a:solidFill>
              </a:rPr>
              <a:t>A range of top loading chillers, designed for quick service and easy restocking of chilled beer and beverage bottles.</a:t>
            </a:r>
            <a:endParaRPr lang="en-IN" i="1" dirty="0">
              <a:solidFill>
                <a:schemeClr val="tx1">
                  <a:lumMod val="75000"/>
                  <a:lumOff val="25000"/>
                </a:schemeClr>
              </a:solidFill>
            </a:endParaRPr>
          </a:p>
        </p:txBody>
      </p:sp>
      <p:pic>
        <p:nvPicPr>
          <p:cNvPr id="1026" name="Picture 2" descr="C:\Users\Harshal Ganjawalla\Desktop\cf310lukket.jpg"/>
          <p:cNvPicPr>
            <a:picLocks noChangeAspect="1" noChangeArrowheads="1"/>
          </p:cNvPicPr>
          <p:nvPr/>
        </p:nvPicPr>
        <p:blipFill>
          <a:blip r:embed="rId2"/>
          <a:srcRect t="22307"/>
          <a:stretch>
            <a:fillRect/>
          </a:stretch>
        </p:blipFill>
        <p:spPr bwMode="auto">
          <a:xfrm>
            <a:off x="500042" y="1650126"/>
            <a:ext cx="2071702" cy="2020341"/>
          </a:xfrm>
          <a:prstGeom prst="rect">
            <a:avLst/>
          </a:prstGeom>
          <a:noFill/>
        </p:spPr>
      </p:pic>
      <p:pic>
        <p:nvPicPr>
          <p:cNvPr id="1027" name="Picture 3" descr="C:\Users\Harshal Ganjawalla\Desktop\tm-rf.jpg"/>
          <p:cNvPicPr>
            <a:picLocks noChangeAspect="1" noChangeArrowheads="1"/>
          </p:cNvPicPr>
          <p:nvPr/>
        </p:nvPicPr>
        <p:blipFill>
          <a:blip r:embed="rId3"/>
          <a:srcRect/>
          <a:stretch>
            <a:fillRect/>
          </a:stretch>
        </p:blipFill>
        <p:spPr bwMode="auto">
          <a:xfrm>
            <a:off x="3571876" y="1643042"/>
            <a:ext cx="2430168" cy="1814525"/>
          </a:xfrm>
          <a:prstGeom prst="rect">
            <a:avLst/>
          </a:prstGeom>
          <a:noFill/>
        </p:spPr>
      </p:pic>
      <p:sp>
        <p:nvSpPr>
          <p:cNvPr id="6" name="TextBox 5"/>
          <p:cNvSpPr txBox="1"/>
          <p:nvPr/>
        </p:nvSpPr>
        <p:spPr>
          <a:xfrm>
            <a:off x="785794" y="3500430"/>
            <a:ext cx="1214446" cy="246221"/>
          </a:xfrm>
          <a:prstGeom prst="rect">
            <a:avLst/>
          </a:prstGeom>
          <a:noFill/>
        </p:spPr>
        <p:txBody>
          <a:bodyPr wrap="square" rtlCol="0">
            <a:spAutoFit/>
          </a:bodyPr>
          <a:lstStyle/>
          <a:p>
            <a:r>
              <a:rPr lang="en-IN" sz="1000" dirty="0" smtClean="0"/>
              <a:t>MG-C200</a:t>
            </a:r>
            <a:endParaRPr lang="en-IN" sz="1000" dirty="0"/>
          </a:p>
        </p:txBody>
      </p:sp>
      <p:sp>
        <p:nvSpPr>
          <p:cNvPr id="7" name="TextBox 6"/>
          <p:cNvSpPr txBox="1"/>
          <p:nvPr/>
        </p:nvSpPr>
        <p:spPr>
          <a:xfrm>
            <a:off x="4143380" y="3428992"/>
            <a:ext cx="1143008" cy="246221"/>
          </a:xfrm>
          <a:prstGeom prst="rect">
            <a:avLst/>
          </a:prstGeom>
          <a:noFill/>
        </p:spPr>
        <p:txBody>
          <a:bodyPr wrap="square" rtlCol="0">
            <a:spAutoFit/>
          </a:bodyPr>
          <a:lstStyle/>
          <a:p>
            <a:r>
              <a:rPr lang="en-IN" sz="1000" dirty="0" smtClean="0"/>
              <a:t>MG-C400</a:t>
            </a:r>
            <a:endParaRPr lang="en-IN" sz="1000" dirty="0"/>
          </a:p>
        </p:txBody>
      </p:sp>
      <p:sp>
        <p:nvSpPr>
          <p:cNvPr id="8" name="Rectangle 7"/>
          <p:cNvSpPr/>
          <p:nvPr/>
        </p:nvSpPr>
        <p:spPr>
          <a:xfrm>
            <a:off x="142852" y="4000496"/>
            <a:ext cx="6572296" cy="1585049"/>
          </a:xfrm>
          <a:prstGeom prst="rect">
            <a:avLst/>
          </a:prstGeom>
        </p:spPr>
        <p:txBody>
          <a:bodyPr wrap="square">
            <a:spAutoFit/>
          </a:bodyPr>
          <a:lstStyle/>
          <a:p>
            <a:pPr algn="just"/>
            <a:r>
              <a:rPr lang="en-IN" i="1" dirty="0" smtClean="0">
                <a:solidFill>
                  <a:srgbClr val="000092"/>
                </a:solidFill>
              </a:rPr>
              <a:t>UNDER COUNTER REFRIGERATORS</a:t>
            </a:r>
          </a:p>
          <a:p>
            <a:pPr algn="just"/>
            <a:endParaRPr lang="en-IN" sz="600" i="1" dirty="0" smtClean="0">
              <a:solidFill>
                <a:srgbClr val="000092"/>
              </a:solidFill>
            </a:endParaRPr>
          </a:p>
          <a:p>
            <a:pPr algn="just"/>
            <a:r>
              <a:rPr lang="en-IN" i="1" dirty="0" smtClean="0">
                <a:solidFill>
                  <a:schemeClr val="tx1">
                    <a:lumMod val="75000"/>
                    <a:lumOff val="25000"/>
                  </a:schemeClr>
                </a:solidFill>
              </a:rPr>
              <a:t>Elegant yet reliable Under counter Back Bars made in sturdy stainless steel that are designed to enhance the efficiency of professional bartenders. Perfect for showcasing bottled and canned drinks and giving you high capacity &amp; high visibility storage and display options.</a:t>
            </a:r>
            <a:endParaRPr lang="en-IN" i="1" dirty="0">
              <a:solidFill>
                <a:schemeClr val="tx1">
                  <a:lumMod val="75000"/>
                  <a:lumOff val="25000"/>
                </a:schemeClr>
              </a:solidFill>
            </a:endParaRPr>
          </a:p>
        </p:txBody>
      </p:sp>
      <p:pic>
        <p:nvPicPr>
          <p:cNvPr id="1029" name="Picture 5"/>
          <p:cNvPicPr>
            <a:picLocks noChangeAspect="1" noChangeArrowheads="1"/>
          </p:cNvPicPr>
          <p:nvPr/>
        </p:nvPicPr>
        <p:blipFill>
          <a:blip r:embed="rId4"/>
          <a:srcRect l="12558" t="3782" r="12092" b="9243"/>
          <a:stretch>
            <a:fillRect/>
          </a:stretch>
        </p:blipFill>
        <p:spPr bwMode="auto">
          <a:xfrm>
            <a:off x="571480" y="5786446"/>
            <a:ext cx="2683584" cy="171451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l="-3901" r="5529" b="2334"/>
          <a:stretch>
            <a:fillRect/>
          </a:stretch>
        </p:blipFill>
        <p:spPr bwMode="auto">
          <a:xfrm>
            <a:off x="3571876" y="5786446"/>
            <a:ext cx="2701019" cy="1428760"/>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a:srcRect/>
          <a:stretch>
            <a:fillRect/>
          </a:stretch>
        </p:blipFill>
        <p:spPr bwMode="auto">
          <a:xfrm>
            <a:off x="0" y="7406089"/>
            <a:ext cx="714356" cy="1737911"/>
          </a:xfrm>
          <a:prstGeom prst="rect">
            <a:avLst/>
          </a:prstGeom>
          <a:noFill/>
          <a:ln w="9525">
            <a:noFill/>
            <a:miter lim="800000"/>
            <a:headEnd/>
            <a:tailEnd/>
          </a:ln>
          <a:effectLst/>
        </p:spPr>
      </p:pic>
      <p:sp>
        <p:nvSpPr>
          <p:cNvPr id="15" name="TextBox 14"/>
          <p:cNvSpPr txBox="1"/>
          <p:nvPr/>
        </p:nvSpPr>
        <p:spPr>
          <a:xfrm>
            <a:off x="1357298" y="7429520"/>
            <a:ext cx="857256" cy="246221"/>
          </a:xfrm>
          <a:prstGeom prst="rect">
            <a:avLst/>
          </a:prstGeom>
          <a:noFill/>
        </p:spPr>
        <p:txBody>
          <a:bodyPr wrap="square" rtlCol="0">
            <a:spAutoFit/>
          </a:bodyPr>
          <a:lstStyle/>
          <a:p>
            <a:r>
              <a:rPr lang="en-IN" sz="1000" dirty="0" smtClean="0"/>
              <a:t>MG-GNKKUR</a:t>
            </a:r>
            <a:endParaRPr lang="en-IN" sz="1000" dirty="0"/>
          </a:p>
        </p:txBody>
      </p:sp>
      <p:sp>
        <p:nvSpPr>
          <p:cNvPr id="16" name="TextBox 15"/>
          <p:cNvSpPr txBox="1"/>
          <p:nvPr/>
        </p:nvSpPr>
        <p:spPr>
          <a:xfrm>
            <a:off x="4714884" y="7429520"/>
            <a:ext cx="857256" cy="246221"/>
          </a:xfrm>
          <a:prstGeom prst="rect">
            <a:avLst/>
          </a:prstGeom>
          <a:noFill/>
        </p:spPr>
        <p:txBody>
          <a:bodyPr wrap="square" rtlCol="0">
            <a:spAutoFit/>
          </a:bodyPr>
          <a:lstStyle/>
          <a:p>
            <a:r>
              <a:rPr lang="en-IN" sz="1000" dirty="0" smtClean="0"/>
              <a:t>MG-GNKKUR</a:t>
            </a:r>
            <a:endParaRPr lang="en-IN" sz="1000" dirty="0"/>
          </a:p>
        </p:txBody>
      </p:sp>
      <p:pic>
        <p:nvPicPr>
          <p:cNvPr id="1034" name="Picture 10"/>
          <p:cNvPicPr>
            <a:picLocks noChangeAspect="1" noChangeArrowheads="1"/>
          </p:cNvPicPr>
          <p:nvPr/>
        </p:nvPicPr>
        <p:blipFill>
          <a:blip r:embed="rId7"/>
          <a:srcRect/>
          <a:stretch>
            <a:fillRect/>
          </a:stretch>
        </p:blipFill>
        <p:spPr bwMode="auto">
          <a:xfrm>
            <a:off x="5786454" y="7391403"/>
            <a:ext cx="1071547" cy="1752597"/>
          </a:xfrm>
          <a:prstGeom prst="rect">
            <a:avLst/>
          </a:prstGeom>
          <a:noFill/>
          <a:ln w="9525">
            <a:noFill/>
            <a:miter lim="800000"/>
            <a:headEnd/>
            <a:tailEnd/>
          </a:ln>
          <a:effectLst/>
        </p:spPr>
      </p:pic>
      <p:sp>
        <p:nvSpPr>
          <p:cNvPr id="14" name="Date Placeholder 13"/>
          <p:cNvSpPr>
            <a:spLocks noGrp="1"/>
          </p:cNvSpPr>
          <p:nvPr>
            <p:ph type="dt" sz="half" idx="10"/>
          </p:nvPr>
        </p:nvSpPr>
        <p:spPr/>
        <p:txBody>
          <a:bodyPr/>
          <a:lstStyle/>
          <a:p>
            <a:fld id="{1B207375-7DCD-476F-B355-9F28063E6A82}" type="datetime1">
              <a:rPr lang="en-IN" smtClean="0"/>
              <a:pPr/>
              <a:t>02-10-2014</a:t>
            </a:fld>
            <a:endParaRPr lang="en-IN" dirty="0"/>
          </a:p>
        </p:txBody>
      </p:sp>
      <p:sp>
        <p:nvSpPr>
          <p:cNvPr id="17" name="Slide Number Placeholder 16"/>
          <p:cNvSpPr>
            <a:spLocks noGrp="1"/>
          </p:cNvSpPr>
          <p:nvPr>
            <p:ph type="sldNum" sz="quarter" idx="12"/>
          </p:nvPr>
        </p:nvSpPr>
        <p:spPr/>
        <p:txBody>
          <a:bodyPr/>
          <a:lstStyle/>
          <a:p>
            <a:fld id="{79BEE7FF-6AE6-40C5-BDBE-3884BD3D34E3}" type="slidenum">
              <a:rPr lang="en-IN" smtClean="0"/>
              <a:pPr/>
              <a:t>27</a:t>
            </a:fld>
            <a:endParaRPr lang="en-IN" dirty="0"/>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143372"/>
            <a:ext cx="6858000" cy="3286148"/>
          </a:xfrm>
          <a:prstGeom prst="rect">
            <a:avLst/>
          </a:prstGeom>
          <a:noFill/>
          <a:ln w="9525">
            <a:noFill/>
            <a:miter lim="800000"/>
            <a:headEnd/>
            <a:tailEnd/>
          </a:ln>
          <a:effectLst>
            <a:reflection blurRad="6350" stA="52000" endA="300" endPos="35000" dir="5400000" sy="-100000" algn="bl" rotWithShape="0"/>
          </a:effectLst>
        </p:spPr>
      </p:pic>
      <p:sp>
        <p:nvSpPr>
          <p:cNvPr id="4" name="TextBox 3"/>
          <p:cNvSpPr txBox="1"/>
          <p:nvPr/>
        </p:nvSpPr>
        <p:spPr>
          <a:xfrm>
            <a:off x="1857364" y="214282"/>
            <a:ext cx="3429024" cy="430887"/>
          </a:xfrm>
          <a:prstGeom prst="rect">
            <a:avLst/>
          </a:prstGeom>
          <a:noFill/>
        </p:spPr>
        <p:txBody>
          <a:bodyPr wrap="square" rtlCol="0">
            <a:spAutoFit/>
          </a:bodyPr>
          <a:lstStyle/>
          <a:p>
            <a:r>
              <a:rPr lang="en-IN" sz="2200" i="1" dirty="0" smtClean="0">
                <a:solidFill>
                  <a:srgbClr val="000092"/>
                </a:solidFill>
              </a:rPr>
              <a:t>TECHNICAL SPECIFICATIONS</a:t>
            </a:r>
            <a:endParaRPr lang="en-IN" sz="2200" i="1" dirty="0">
              <a:solidFill>
                <a:srgbClr val="000092"/>
              </a:solidFill>
            </a:endParaRPr>
          </a:p>
        </p:txBody>
      </p:sp>
      <p:sp>
        <p:nvSpPr>
          <p:cNvPr id="5" name="Date Placeholder 4"/>
          <p:cNvSpPr>
            <a:spLocks noGrp="1"/>
          </p:cNvSpPr>
          <p:nvPr>
            <p:ph type="dt" sz="half" idx="10"/>
          </p:nvPr>
        </p:nvSpPr>
        <p:spPr/>
        <p:txBody>
          <a:bodyPr/>
          <a:lstStyle/>
          <a:p>
            <a:fld id="{A936B606-97DF-4C4D-9561-58613EFAAC88}" type="datetime1">
              <a:rPr lang="en-IN" smtClean="0"/>
              <a:pPr/>
              <a:t>02-10-2014</a:t>
            </a:fld>
            <a:endParaRPr lang="en-IN" dirty="0"/>
          </a:p>
        </p:txBody>
      </p:sp>
      <p:sp>
        <p:nvSpPr>
          <p:cNvPr id="6" name="Slide Number Placeholder 5"/>
          <p:cNvSpPr>
            <a:spLocks noGrp="1"/>
          </p:cNvSpPr>
          <p:nvPr>
            <p:ph type="sldNum" sz="quarter" idx="12"/>
          </p:nvPr>
        </p:nvSpPr>
        <p:spPr/>
        <p:txBody>
          <a:bodyPr/>
          <a:lstStyle/>
          <a:p>
            <a:fld id="{79BEE7FF-6AE6-40C5-BDBE-3884BD3D34E3}" type="slidenum">
              <a:rPr lang="en-IN" smtClean="0"/>
              <a:pPr/>
              <a:t>28</a:t>
            </a:fld>
            <a:endParaRPr lang="en-IN" dirty="0"/>
          </a:p>
        </p:txBody>
      </p:sp>
      <p:graphicFrame>
        <p:nvGraphicFramePr>
          <p:cNvPr id="7" name="Table 6"/>
          <p:cNvGraphicFramePr>
            <a:graphicFrameLocks noGrp="1"/>
          </p:cNvGraphicFramePr>
          <p:nvPr/>
        </p:nvGraphicFramePr>
        <p:xfrm>
          <a:off x="0" y="785786"/>
          <a:ext cx="6858000" cy="2643206"/>
        </p:xfrm>
        <a:graphic>
          <a:graphicData uri="http://schemas.openxmlformats.org/drawingml/2006/table">
            <a:tbl>
              <a:tblPr/>
              <a:tblGrid>
                <a:gridCol w="1214422"/>
                <a:gridCol w="642942"/>
                <a:gridCol w="1214446"/>
                <a:gridCol w="500066"/>
                <a:gridCol w="642942"/>
                <a:gridCol w="571504"/>
                <a:gridCol w="785818"/>
                <a:gridCol w="557775"/>
                <a:gridCol w="728085"/>
              </a:tblGrid>
              <a:tr h="851369">
                <a:tc>
                  <a:txBody>
                    <a:bodyPr/>
                    <a:lstStyle/>
                    <a:p>
                      <a:pPr algn="ctr" fontAlgn="ctr"/>
                      <a:r>
                        <a:rPr lang="en-IN" sz="900" b="1" i="0" u="none" strike="noStrike" dirty="0">
                          <a:solidFill>
                            <a:srgbClr val="070FA5"/>
                          </a:solidFill>
                          <a:latin typeface="Calibri"/>
                        </a:rPr>
                        <a:t>PRODUCT</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MODEL</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EXTERIOR DIMENSIONS        </a:t>
                      </a:r>
                      <a:r>
                        <a:rPr lang="en-IN" sz="900" b="0" i="0" u="none" strike="noStrike" dirty="0">
                          <a:solidFill>
                            <a:srgbClr val="070FA5"/>
                          </a:solidFill>
                          <a:latin typeface="Calibri"/>
                        </a:rPr>
                        <a:t>(L x B x H / All in MM)</a:t>
                      </a:r>
                      <a:endParaRPr lang="en-IN" sz="900" b="1" i="0" u="none" strike="noStrike" dirty="0">
                        <a:solidFill>
                          <a:srgbClr val="070FA5"/>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VOLUME </a:t>
                      </a:r>
                      <a:r>
                        <a:rPr lang="en-IN" sz="900" b="0" i="0" u="none" strike="noStrike" dirty="0">
                          <a:solidFill>
                            <a:srgbClr val="070FA5"/>
                          </a:solidFill>
                          <a:latin typeface="Calibri"/>
                        </a:rPr>
                        <a:t>(Ltrs.)</a:t>
                      </a:r>
                      <a:endParaRPr lang="en-IN" sz="900" b="1" i="0" u="none" strike="noStrike" dirty="0">
                        <a:solidFill>
                          <a:srgbClr val="070FA5"/>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NET WEIGHT </a:t>
                      </a:r>
                      <a:r>
                        <a:rPr lang="en-IN" sz="900" b="0" i="0" u="none" strike="noStrike" dirty="0">
                          <a:solidFill>
                            <a:srgbClr val="070FA5"/>
                          </a:solidFill>
                          <a:latin typeface="Calibri"/>
                        </a:rPr>
                        <a:t>(Kgs)</a:t>
                      </a:r>
                      <a:endParaRPr lang="en-IN" sz="900" b="1" i="0" u="none" strike="noStrike" dirty="0">
                        <a:solidFill>
                          <a:srgbClr val="070FA5"/>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NO OF BOTTLES</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TEMPERATURE RANGE </a:t>
                      </a:r>
                      <a:r>
                        <a:rPr lang="en-IN" sz="900" b="0" i="0" u="none" strike="noStrike" dirty="0">
                          <a:solidFill>
                            <a:srgbClr val="070FA5"/>
                          </a:solidFill>
                          <a:latin typeface="Calibri"/>
                        </a:rPr>
                        <a:t>(Degrees C)</a:t>
                      </a:r>
                      <a:endParaRPr lang="en-IN" sz="900" b="1" i="0" u="none" strike="noStrike" dirty="0">
                        <a:solidFill>
                          <a:srgbClr val="070FA5"/>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INPUT POWER</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1" i="0" u="none" strike="noStrike" dirty="0">
                          <a:solidFill>
                            <a:srgbClr val="070FA5"/>
                          </a:solidFill>
                          <a:latin typeface="Calibri"/>
                        </a:rPr>
                        <a:t>REFRIGERANT</a:t>
                      </a: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993">
                <a:tc>
                  <a:txBody>
                    <a:bodyPr/>
                    <a:lstStyle/>
                    <a:p>
                      <a:pPr algn="ctr" fontAlgn="ctr"/>
                      <a:r>
                        <a:rPr lang="en-IN" sz="900" b="1" i="0" u="none" strike="noStrike" dirty="0">
                          <a:solidFill>
                            <a:srgbClr val="404040"/>
                          </a:solidFill>
                          <a:latin typeface="Calibri"/>
                        </a:rPr>
                        <a:t>BACK BAR COOLERS</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MG-BBK1</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457 x 610 x 915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150</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+4</a:t>
                      </a:r>
                      <a:r>
                        <a:rPr lang="en-IN" sz="900" b="0" i="0" u="none" strike="noStrike" baseline="0" dirty="0" smtClean="0">
                          <a:solidFill>
                            <a:srgbClr val="404040"/>
                          </a:solidFill>
                          <a:latin typeface="Calibri"/>
                        </a:rPr>
                        <a:t> to +6</a:t>
                      </a: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375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R134a</a:t>
                      </a: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993">
                <a:tc>
                  <a:txBody>
                    <a:bodyPr/>
                    <a:lstStyle/>
                    <a:p>
                      <a:pPr algn="ctr" fontAlgn="ctr"/>
                      <a:r>
                        <a:rPr lang="en-IN" sz="900" b="0" i="0" u="none" strike="noStrike" dirty="0">
                          <a:solidFill>
                            <a:srgbClr val="40404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MG-BBK2</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900" b="0" i="0" u="none" strike="noStrike" dirty="0">
                          <a:solidFill>
                            <a:srgbClr val="404040"/>
                          </a:solidFill>
                          <a:latin typeface="Calibri"/>
                        </a:rPr>
                        <a:t>900 x 610 x 915</a:t>
                      </a:r>
                    </a:p>
                  </a:txBody>
                  <a:tcPr marL="5603" marR="5603" marT="5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280</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+4</a:t>
                      </a:r>
                      <a:r>
                        <a:rPr lang="en-IN" sz="900" b="0" i="0" u="none" strike="noStrike" baseline="0" dirty="0" smtClean="0">
                          <a:solidFill>
                            <a:srgbClr val="404040"/>
                          </a:solidFill>
                          <a:latin typeface="Calibri"/>
                        </a:rPr>
                        <a:t> to +6</a:t>
                      </a:r>
                      <a:r>
                        <a:rPr lang="en-IN" sz="900" b="0" i="0" u="none" strike="noStrike" dirty="0" smtClean="0">
                          <a:solidFill>
                            <a:srgbClr val="404040"/>
                          </a:solidFill>
                          <a:latin typeface="Calibri"/>
                        </a:rPr>
                        <a:t> </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450</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R134a</a:t>
                      </a: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993">
                <a:tc>
                  <a:txBody>
                    <a:bodyPr/>
                    <a:lstStyle/>
                    <a:p>
                      <a:pPr algn="ctr" fontAlgn="ctr"/>
                      <a:r>
                        <a:rPr lang="en-IN" sz="900" b="0" i="0" u="none" strike="noStrike" dirty="0">
                          <a:solidFill>
                            <a:srgbClr val="40404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MG-BBK3</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1372 x 610 x 915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360</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+4</a:t>
                      </a:r>
                      <a:r>
                        <a:rPr lang="en-IN" sz="900" b="0" i="0" u="none" strike="noStrike" baseline="0" dirty="0" smtClean="0">
                          <a:solidFill>
                            <a:srgbClr val="404040"/>
                          </a:solidFill>
                          <a:latin typeface="Calibri"/>
                        </a:rPr>
                        <a:t> to +6</a:t>
                      </a:r>
                      <a:r>
                        <a:rPr lang="en-IN" sz="900" b="0" i="0" u="none" strike="noStrike" dirty="0" smtClean="0">
                          <a:solidFill>
                            <a:srgbClr val="404040"/>
                          </a:solidFill>
                          <a:latin typeface="Calibri"/>
                        </a:rPr>
                        <a:t> </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615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R134a</a:t>
                      </a: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993">
                <a:tc>
                  <a:txBody>
                    <a:bodyPr/>
                    <a:lstStyle/>
                    <a:p>
                      <a:pPr algn="ctr" fontAlgn="ctr"/>
                      <a:r>
                        <a:rPr lang="en-IN" sz="900" b="1" i="0" u="none" strike="noStrike" dirty="0">
                          <a:solidFill>
                            <a:srgbClr val="404040"/>
                          </a:solidFill>
                          <a:latin typeface="Calibri"/>
                        </a:rPr>
                        <a:t>VISI COOLERS</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MG-VBK1</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660 x 686 x 1829</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400</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+4</a:t>
                      </a:r>
                      <a:r>
                        <a:rPr lang="en-IN" sz="900" b="0" i="0" u="none" strike="noStrike" baseline="0" dirty="0" smtClean="0">
                          <a:solidFill>
                            <a:srgbClr val="404040"/>
                          </a:solidFill>
                          <a:latin typeface="Calibri"/>
                        </a:rPr>
                        <a:t> to +6</a:t>
                      </a:r>
                      <a:r>
                        <a:rPr lang="en-IN" sz="900" b="0" i="0" u="none" strike="noStrike" dirty="0" smtClean="0">
                          <a:solidFill>
                            <a:srgbClr val="404040"/>
                          </a:solidFill>
                          <a:latin typeface="Calibri"/>
                        </a:rPr>
                        <a:t> </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615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R134a</a:t>
                      </a: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993">
                <a:tc>
                  <a:txBody>
                    <a:bodyPr/>
                    <a:lstStyle/>
                    <a:p>
                      <a:pPr algn="ctr" fontAlgn="ctr"/>
                      <a:r>
                        <a:rPr lang="en-IN" sz="900" b="0" i="0" u="none" strike="noStrike" dirty="0">
                          <a:solidFill>
                            <a:srgbClr val="40404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MG-VBK2</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1320 x 686 x 1829</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750</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900" b="0" i="0" u="none" strike="noStrike" dirty="0" smtClean="0">
                          <a:solidFill>
                            <a:srgbClr val="404040"/>
                          </a:solidFill>
                          <a:latin typeface="+mn-lt"/>
                        </a:rPr>
                        <a:t>+4</a:t>
                      </a:r>
                      <a:r>
                        <a:rPr lang="en-IN" sz="900" b="0" i="0" u="none" strike="noStrike" baseline="0" dirty="0" smtClean="0">
                          <a:solidFill>
                            <a:srgbClr val="404040"/>
                          </a:solidFill>
                          <a:latin typeface="+mn-lt"/>
                        </a:rPr>
                        <a:t> to +6</a:t>
                      </a:r>
                      <a:r>
                        <a:rPr lang="en-IN" sz="900" b="0" i="0" u="none" strike="noStrike" dirty="0" smtClean="0">
                          <a:solidFill>
                            <a:srgbClr val="404040"/>
                          </a:solidFill>
                          <a:latin typeface="+mn-lt"/>
                        </a:rPr>
                        <a:t> </a:t>
                      </a: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615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R134a</a:t>
                      </a: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993">
                <a:tc>
                  <a:txBody>
                    <a:bodyPr/>
                    <a:lstStyle/>
                    <a:p>
                      <a:pPr algn="ctr" fontAlgn="ctr"/>
                      <a:r>
                        <a:rPr lang="en-IN" sz="900" b="1" i="0" u="none" strike="noStrike" dirty="0">
                          <a:solidFill>
                            <a:srgbClr val="404040"/>
                          </a:solidFill>
                          <a:latin typeface="Calibri"/>
                        </a:rPr>
                        <a:t>TOP OPENING CHILLERS</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MG-C100</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r>
                        <a:rPr lang="en-IN" sz="900" b="0" i="0" u="none" strike="noStrike" dirty="0" smtClean="0">
                          <a:solidFill>
                            <a:srgbClr val="404040"/>
                          </a:solidFill>
                          <a:latin typeface="Calibri"/>
                        </a:rPr>
                        <a:t>+2 to +4 </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325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R134a</a:t>
                      </a: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993">
                <a:tc>
                  <a:txBody>
                    <a:bodyPr/>
                    <a:lstStyle/>
                    <a:p>
                      <a:pPr algn="ctr" fontAlgn="ctr"/>
                      <a:r>
                        <a:rPr lang="en-IN" sz="900" b="1" i="0" u="none" strike="noStrike" dirty="0">
                          <a:solidFill>
                            <a:srgbClr val="40404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MG-C200</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 +2 to +4 </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R134a</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993">
                <a:tc>
                  <a:txBody>
                    <a:bodyPr/>
                    <a:lstStyle/>
                    <a:p>
                      <a:pPr algn="ctr" fontAlgn="ctr"/>
                      <a:r>
                        <a:rPr lang="en-IN" sz="900" b="1" i="0" u="none" strike="noStrike" dirty="0">
                          <a:solidFill>
                            <a:srgbClr val="40404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MG-C300</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 +2 to +4 </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R134a</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893">
                <a:tc>
                  <a:txBody>
                    <a:bodyPr/>
                    <a:lstStyle/>
                    <a:p>
                      <a:pPr algn="ctr" fontAlgn="ctr"/>
                      <a:r>
                        <a:rPr lang="en-IN" sz="900" b="0" i="0" u="none" strike="noStrike" dirty="0">
                          <a:solidFill>
                            <a:srgbClr val="404040"/>
                          </a:solidFill>
                          <a:latin typeface="Calibri"/>
                        </a:rPr>
                        <a:t> </a:t>
                      </a:r>
                    </a:p>
                  </a:txBody>
                  <a:tcPr marL="5603" marR="5603" marT="560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MG-C400</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404040"/>
                          </a:solidFill>
                          <a:latin typeface="Calibri"/>
                        </a:rPr>
                        <a:t> </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 +2 to +4 </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a:solidFill>
                            <a:srgbClr val="333333"/>
                          </a:solidFill>
                          <a:latin typeface="Calibri"/>
                        </a:rPr>
                        <a:t>325</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IN" sz="900" b="0" i="0" u="none" strike="noStrike" dirty="0" smtClean="0">
                          <a:solidFill>
                            <a:srgbClr val="404040"/>
                          </a:solidFill>
                          <a:latin typeface="Calibri"/>
                        </a:rPr>
                        <a:t>R134a</a:t>
                      </a:r>
                      <a:endParaRPr lang="en-IN" sz="900" b="0" i="0" u="none" strike="noStrike" dirty="0">
                        <a:solidFill>
                          <a:srgbClr val="404040"/>
                        </a:solidFill>
                        <a:latin typeface="Calibri"/>
                      </a:endParaRPr>
                    </a:p>
                  </a:txBody>
                  <a:tcPr marL="5603" marR="5603" marT="560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DFFB8-0CFE-41F2-8D6C-F7BF47112689}" type="datetime1">
              <a:rPr lang="en-IN" smtClean="0"/>
              <a:pPr/>
              <a:t>02-10-2014</a:t>
            </a:fld>
            <a:endParaRPr lang="en-IN" dirty="0"/>
          </a:p>
        </p:txBody>
      </p:sp>
      <p:sp>
        <p:nvSpPr>
          <p:cNvPr id="3" name="Slide Number Placeholder 2"/>
          <p:cNvSpPr>
            <a:spLocks noGrp="1"/>
          </p:cNvSpPr>
          <p:nvPr>
            <p:ph type="sldNum" sz="quarter" idx="12"/>
          </p:nvPr>
        </p:nvSpPr>
        <p:spPr/>
        <p:txBody>
          <a:bodyPr/>
          <a:lstStyle/>
          <a:p>
            <a:fld id="{79BEE7FF-6AE6-40C5-BDBE-3884BD3D34E3}" type="slidenum">
              <a:rPr lang="en-IN" smtClean="0"/>
              <a:pPr/>
              <a:t>29</a:t>
            </a:fld>
            <a:endParaRPr lang="en-IN" dirty="0"/>
          </a:p>
        </p:txBody>
      </p:sp>
      <p:sp>
        <p:nvSpPr>
          <p:cNvPr id="4" name="TextBox 3"/>
          <p:cNvSpPr txBox="1"/>
          <p:nvPr/>
        </p:nvSpPr>
        <p:spPr>
          <a:xfrm>
            <a:off x="3571876" y="214282"/>
            <a:ext cx="2928958" cy="4339650"/>
          </a:xfrm>
          <a:prstGeom prst="rect">
            <a:avLst/>
          </a:prstGeom>
          <a:noFill/>
        </p:spPr>
        <p:txBody>
          <a:bodyPr wrap="square" rtlCol="0">
            <a:spAutoFit/>
          </a:bodyPr>
          <a:lstStyle/>
          <a:p>
            <a:r>
              <a:rPr lang="en-IN" i="1" dirty="0" smtClean="0">
                <a:solidFill>
                  <a:srgbClr val="000092"/>
                </a:solidFill>
              </a:rPr>
              <a:t>Bars and Coffee Shops</a:t>
            </a:r>
          </a:p>
          <a:p>
            <a:endParaRPr lang="en-IN" sz="800" i="1" dirty="0" smtClean="0">
              <a:solidFill>
                <a:srgbClr val="000092"/>
              </a:solidFill>
            </a:endParaRPr>
          </a:p>
          <a:p>
            <a:pPr algn="just"/>
            <a:r>
              <a:rPr lang="en-IN" sz="1600" i="1" dirty="0" smtClean="0">
                <a:solidFill>
                  <a:schemeClr val="tx1">
                    <a:lumMod val="75000"/>
                    <a:lumOff val="25000"/>
                  </a:schemeClr>
                </a:solidFill>
              </a:rPr>
              <a:t>A well designed bar or a coffee shop will reduce your operational costs, increase sales, provide outstanding customer service and improve your profits. </a:t>
            </a:r>
          </a:p>
          <a:p>
            <a:pPr algn="just"/>
            <a:endParaRPr lang="en-IN" sz="1600" i="1" dirty="0" smtClean="0">
              <a:solidFill>
                <a:schemeClr val="tx1">
                  <a:lumMod val="75000"/>
                  <a:lumOff val="25000"/>
                </a:schemeClr>
              </a:solidFill>
            </a:endParaRPr>
          </a:p>
          <a:p>
            <a:pPr algn="just"/>
            <a:r>
              <a:rPr lang="en-IN" sz="1600" i="1" dirty="0" smtClean="0">
                <a:solidFill>
                  <a:schemeClr val="tx1">
                    <a:lumMod val="75000"/>
                    <a:lumOff val="25000"/>
                  </a:schemeClr>
                </a:solidFill>
              </a:rPr>
              <a:t>We can help you on choosing and installing the correct equipment to best accomplish these tasks for your bar or coffee shop so you can reduce labour costs, enhance productivity of your staff, </a:t>
            </a:r>
            <a:r>
              <a:rPr lang="pt-BR" sz="1600" i="1" dirty="0" smtClean="0">
                <a:solidFill>
                  <a:schemeClr val="tx1">
                    <a:lumMod val="75000"/>
                    <a:lumOff val="25000"/>
                  </a:schemeClr>
                </a:solidFill>
              </a:rPr>
              <a:t>promote great customer service, create happy customers and increase </a:t>
            </a:r>
            <a:r>
              <a:rPr lang="en-IN" sz="1600" i="1" dirty="0" smtClean="0">
                <a:solidFill>
                  <a:schemeClr val="tx1">
                    <a:lumMod val="75000"/>
                    <a:lumOff val="25000"/>
                  </a:schemeClr>
                </a:solidFill>
              </a:rPr>
              <a:t>profits.</a:t>
            </a:r>
            <a:endParaRPr lang="en-IN" dirty="0"/>
          </a:p>
        </p:txBody>
      </p:sp>
      <p:pic>
        <p:nvPicPr>
          <p:cNvPr id="1026" name="Picture 2"/>
          <p:cNvPicPr>
            <a:picLocks noChangeAspect="1" noChangeArrowheads="1"/>
          </p:cNvPicPr>
          <p:nvPr/>
        </p:nvPicPr>
        <p:blipFill>
          <a:blip r:embed="rId2"/>
          <a:srcRect/>
          <a:stretch>
            <a:fillRect/>
          </a:stretch>
        </p:blipFill>
        <p:spPr bwMode="auto">
          <a:xfrm>
            <a:off x="928670" y="285720"/>
            <a:ext cx="1524011" cy="4572032"/>
          </a:xfrm>
          <a:prstGeom prst="rect">
            <a:avLst/>
          </a:prstGeom>
          <a:noFill/>
          <a:ln w="9525">
            <a:noFill/>
            <a:miter lim="800000"/>
            <a:headEnd/>
            <a:tailEnd/>
          </a:ln>
          <a:effectLst/>
        </p:spPr>
      </p:pic>
      <p:pic>
        <p:nvPicPr>
          <p:cNvPr id="1027" name="Picture 3" descr="C:\Users\Harshal Ganjawalla\Desktop\serashutterstock_5659132.jpg"/>
          <p:cNvPicPr>
            <a:picLocks noChangeAspect="1" noChangeArrowheads="1"/>
          </p:cNvPicPr>
          <p:nvPr/>
        </p:nvPicPr>
        <p:blipFill>
          <a:blip r:embed="rId3" cstate="print"/>
          <a:srcRect/>
          <a:stretch>
            <a:fillRect/>
          </a:stretch>
        </p:blipFill>
        <p:spPr bwMode="auto">
          <a:xfrm>
            <a:off x="0" y="5072066"/>
            <a:ext cx="6858000" cy="4085630"/>
          </a:xfrm>
          <a:prstGeom prst="rect">
            <a:avLst/>
          </a:prstGeom>
          <a:noFill/>
        </p:spPr>
      </p:pic>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52" y="0"/>
            <a:ext cx="6534726" cy="5293757"/>
          </a:xfrm>
          <a:prstGeom prst="rect">
            <a:avLst/>
          </a:prstGeom>
        </p:spPr>
        <p:txBody>
          <a:bodyPr wrap="square">
            <a:spAutoFit/>
          </a:bodyPr>
          <a:lstStyle/>
          <a:p>
            <a:pPr algn="ctr">
              <a:lnSpc>
                <a:spcPct val="150000"/>
              </a:lnSpc>
            </a:pPr>
            <a:r>
              <a:rPr lang="en-IN" i="1" dirty="0">
                <a:solidFill>
                  <a:srgbClr val="000092"/>
                </a:solidFill>
              </a:rPr>
              <a:t>Welcome To </a:t>
            </a:r>
            <a:r>
              <a:rPr lang="en-IN" i="1" dirty="0" smtClean="0">
                <a:solidFill>
                  <a:srgbClr val="000092"/>
                </a:solidFill>
              </a:rPr>
              <a:t>MGPRO</a:t>
            </a:r>
            <a:endParaRPr lang="en-IN" sz="800" dirty="0">
              <a:solidFill>
                <a:srgbClr val="000092"/>
              </a:solidFill>
            </a:endParaRPr>
          </a:p>
          <a:p>
            <a:pPr algn="just"/>
            <a:r>
              <a:rPr lang="en-IN" sz="1200" i="1" dirty="0">
                <a:solidFill>
                  <a:schemeClr val="tx1">
                    <a:lumMod val="65000"/>
                    <a:lumOff val="35000"/>
                  </a:schemeClr>
                </a:solidFill>
              </a:rPr>
              <a:t>Commercial refrigeration brought to you by people with over </a:t>
            </a:r>
            <a:r>
              <a:rPr lang="en-IN" sz="1200" b="1" i="1" dirty="0">
                <a:solidFill>
                  <a:schemeClr val="tx1">
                    <a:lumMod val="65000"/>
                    <a:lumOff val="35000"/>
                  </a:schemeClr>
                </a:solidFill>
              </a:rPr>
              <a:t>35 years </a:t>
            </a:r>
            <a:r>
              <a:rPr lang="en-IN" sz="1200" i="1" dirty="0">
                <a:solidFill>
                  <a:schemeClr val="tx1">
                    <a:lumMod val="65000"/>
                    <a:lumOff val="35000"/>
                  </a:schemeClr>
                </a:solidFill>
              </a:rPr>
              <a:t>combined industry experience. We know what matters most in a busy, demanding kitchen: simple, reliable, flexible products, backed by unparalleled customer service. From gastro-norm cabinets and counters to multideck chillers/showcases and bottle coolers, MGPRO’s refrigeration </a:t>
            </a:r>
            <a:r>
              <a:rPr lang="en-IN" sz="1200" i="1" dirty="0" smtClean="0">
                <a:solidFill>
                  <a:schemeClr val="tx1">
                    <a:lumMod val="65000"/>
                    <a:lumOff val="35000"/>
                  </a:schemeClr>
                </a:solidFill>
              </a:rPr>
              <a:t>is MADE </a:t>
            </a:r>
            <a:r>
              <a:rPr lang="en-IN" sz="1200" i="1" dirty="0">
                <a:solidFill>
                  <a:schemeClr val="tx1">
                    <a:lumMod val="65000"/>
                    <a:lumOff val="35000"/>
                  </a:schemeClr>
                </a:solidFill>
              </a:rPr>
              <a:t>IN INDIA FOR INDIA and meets the needs of the most demanding </a:t>
            </a:r>
            <a:r>
              <a:rPr lang="en-IN" sz="1200" i="1" dirty="0" smtClean="0">
                <a:solidFill>
                  <a:schemeClr val="tx1">
                    <a:lumMod val="65000"/>
                    <a:lumOff val="35000"/>
                  </a:schemeClr>
                </a:solidFill>
              </a:rPr>
              <a:t>customers. </a:t>
            </a:r>
          </a:p>
          <a:p>
            <a:pPr algn="just"/>
            <a:endParaRPr lang="en-IN" sz="1200" i="1" dirty="0">
              <a:solidFill>
                <a:schemeClr val="tx1">
                  <a:lumMod val="65000"/>
                  <a:lumOff val="35000"/>
                </a:schemeClr>
              </a:solidFill>
            </a:endParaRPr>
          </a:p>
          <a:p>
            <a:pPr algn="just"/>
            <a:r>
              <a:rPr lang="en-IN" sz="1200" i="1" dirty="0">
                <a:solidFill>
                  <a:schemeClr val="tx1">
                    <a:lumMod val="65000"/>
                    <a:lumOff val="35000"/>
                  </a:schemeClr>
                </a:solidFill>
              </a:rPr>
              <a:t>Established in 1982, the company draws on a wealth of industry knowledge, not least from managing director and owner, Mukesh Ganjawalla (MG). MG has literally grown up in the refrigeration industry, working for his family business. He’s done everything, from fitting compressors on the production line to managing sales and manufacturing set </a:t>
            </a:r>
            <a:r>
              <a:rPr lang="en-IN" sz="1200" i="1" dirty="0" smtClean="0">
                <a:solidFill>
                  <a:schemeClr val="tx1">
                    <a:lumMod val="65000"/>
                    <a:lumOff val="35000"/>
                  </a:schemeClr>
                </a:solidFill>
              </a:rPr>
              <a:t>up’s.</a:t>
            </a:r>
          </a:p>
          <a:p>
            <a:pPr algn="just"/>
            <a:endParaRPr lang="en-IN" sz="1200" i="1" dirty="0">
              <a:solidFill>
                <a:schemeClr val="tx1">
                  <a:lumMod val="65000"/>
                  <a:lumOff val="35000"/>
                </a:schemeClr>
              </a:solidFill>
            </a:endParaRPr>
          </a:p>
          <a:p>
            <a:pPr algn="just"/>
            <a:r>
              <a:rPr lang="en-IN" sz="1200" i="1" dirty="0">
                <a:solidFill>
                  <a:schemeClr val="tx1">
                    <a:lumMod val="65000"/>
                    <a:lumOff val="35000"/>
                  </a:schemeClr>
                </a:solidFill>
              </a:rPr>
              <a:t>The group owes the success of its equipment to its innovation and a strong emphasis on quality and service. If there is anything MG is extremely proud of, then that would be the Pan India after sales service back up. That he says is his first baby!  </a:t>
            </a:r>
          </a:p>
          <a:p>
            <a:pPr algn="just"/>
            <a:r>
              <a:rPr lang="en-IN" sz="1200" i="1" dirty="0">
                <a:solidFill>
                  <a:schemeClr val="tx1">
                    <a:lumMod val="65000"/>
                    <a:lumOff val="35000"/>
                  </a:schemeClr>
                </a:solidFill>
              </a:rPr>
              <a:t> </a:t>
            </a:r>
            <a:r>
              <a:rPr lang="en-IN" sz="1200" i="1" dirty="0" smtClean="0">
                <a:solidFill>
                  <a:schemeClr val="tx1">
                    <a:lumMod val="65000"/>
                    <a:lumOff val="35000"/>
                  </a:schemeClr>
                </a:solidFill>
              </a:rPr>
              <a:t> </a:t>
            </a:r>
            <a:endParaRPr lang="en-IN" sz="1200" i="1" dirty="0">
              <a:solidFill>
                <a:schemeClr val="tx1">
                  <a:lumMod val="65000"/>
                  <a:lumOff val="35000"/>
                </a:schemeClr>
              </a:solidFill>
            </a:endParaRPr>
          </a:p>
          <a:p>
            <a:pPr algn="just"/>
            <a:r>
              <a:rPr lang="en-IN" sz="1200" i="1" dirty="0">
                <a:solidFill>
                  <a:schemeClr val="tx1">
                    <a:lumMod val="65000"/>
                    <a:lumOff val="35000"/>
                  </a:schemeClr>
                </a:solidFill>
              </a:rPr>
              <a:t>The Mukesh Ganjawalla group </a:t>
            </a:r>
            <a:r>
              <a:rPr lang="en-IN" sz="1200" i="1" dirty="0" smtClean="0">
                <a:solidFill>
                  <a:schemeClr val="tx1">
                    <a:lumMod val="65000"/>
                    <a:lumOff val="35000"/>
                  </a:schemeClr>
                </a:solidFill>
              </a:rPr>
              <a:t>manufactures </a:t>
            </a:r>
            <a:r>
              <a:rPr lang="en-IN" sz="1200" i="1" dirty="0">
                <a:solidFill>
                  <a:schemeClr val="tx1">
                    <a:lumMod val="65000"/>
                    <a:lumOff val="35000"/>
                  </a:schemeClr>
                </a:solidFill>
              </a:rPr>
              <a:t>truly international range of professional kitchen and refrigeration equipment for hotels, restaurants, cafes, flights kitchens, industrial kitchen, etc. </a:t>
            </a:r>
            <a:r>
              <a:rPr lang="en-IN" sz="1200" i="1" dirty="0" smtClean="0">
                <a:solidFill>
                  <a:schemeClr val="tx1">
                    <a:lumMod val="65000"/>
                    <a:lumOff val="35000"/>
                  </a:schemeClr>
                </a:solidFill>
              </a:rPr>
              <a:t>at </a:t>
            </a:r>
            <a:r>
              <a:rPr lang="en-IN" sz="1200" i="1" dirty="0">
                <a:solidFill>
                  <a:schemeClr val="tx1">
                    <a:lumMod val="65000"/>
                    <a:lumOff val="35000"/>
                  </a:schemeClr>
                </a:solidFill>
              </a:rPr>
              <a:t>its manufacturing facility situated in Silvassa </a:t>
            </a:r>
            <a:r>
              <a:rPr lang="en-IN" sz="1200" i="1" dirty="0" smtClean="0">
                <a:solidFill>
                  <a:schemeClr val="tx1">
                    <a:lumMod val="65000"/>
                    <a:lumOff val="35000"/>
                  </a:schemeClr>
                </a:solidFill>
              </a:rPr>
              <a:t>by the name of </a:t>
            </a:r>
            <a:r>
              <a:rPr lang="en-IN" sz="1200" i="1" dirty="0">
                <a:solidFill>
                  <a:schemeClr val="tx1">
                    <a:lumMod val="65000"/>
                    <a:lumOff val="35000"/>
                  </a:schemeClr>
                </a:solidFill>
              </a:rPr>
              <a:t>Ganjawalla Fabripro Pvt. Ltd.  The MG Group deals in some of the world’s most trusted foodservice equipment manufacturers and has its own line of refrigeration equipment called MGPRO</a:t>
            </a:r>
            <a:r>
              <a:rPr lang="en-IN" sz="1200" i="1" dirty="0" smtClean="0">
                <a:solidFill>
                  <a:schemeClr val="tx1">
                    <a:lumMod val="65000"/>
                    <a:lumOff val="35000"/>
                  </a:schemeClr>
                </a:solidFill>
              </a:rPr>
              <a:t>.</a:t>
            </a:r>
          </a:p>
          <a:p>
            <a:pPr lvl="0" fontAlgn="base">
              <a:spcBef>
                <a:spcPct val="0"/>
              </a:spcBef>
              <a:spcAft>
                <a:spcPct val="0"/>
              </a:spcAft>
            </a:pPr>
            <a:endParaRPr lang="en-IN" sz="1100" i="1" dirty="0">
              <a:solidFill>
                <a:schemeClr val="tx1">
                  <a:lumMod val="65000"/>
                  <a:lumOff val="35000"/>
                </a:schemeClr>
              </a:solidFill>
            </a:endParaRPr>
          </a:p>
          <a:p>
            <a:pPr algn="just"/>
            <a:endParaRPr lang="en-IN" sz="1600" i="1" dirty="0" smtClean="0">
              <a:solidFill>
                <a:schemeClr val="tx1">
                  <a:lumMod val="65000"/>
                  <a:lumOff val="35000"/>
                </a:schemeClr>
              </a:solidFill>
            </a:endParaRPr>
          </a:p>
          <a:p>
            <a:pPr algn="just"/>
            <a:endParaRPr lang="en-IN" sz="1600" i="1" dirty="0">
              <a:solidFill>
                <a:schemeClr val="tx1">
                  <a:lumMod val="65000"/>
                  <a:lumOff val="35000"/>
                </a:schemeClr>
              </a:solidFill>
            </a:endParaRPr>
          </a:p>
          <a:p>
            <a:pPr algn="just"/>
            <a:endParaRPr lang="en-IN" sz="1600" dirty="0">
              <a:solidFill>
                <a:schemeClr val="tx1">
                  <a:lumMod val="65000"/>
                  <a:lumOff val="35000"/>
                </a:schemeClr>
              </a:solidFill>
            </a:endParaRPr>
          </a:p>
        </p:txBody>
      </p:sp>
      <p:pic>
        <p:nvPicPr>
          <p:cNvPr id="3074" name="Picture 2" descr="C:\Users\Harshal Ganjawalla\Pictures\MG-PRO new pictures\MARCH APRIL 2014\20140416_175357.jpg"/>
          <p:cNvPicPr>
            <a:picLocks noChangeAspect="1" noChangeArrowheads="1"/>
          </p:cNvPicPr>
          <p:nvPr/>
        </p:nvPicPr>
        <p:blipFill>
          <a:blip r:embed="rId2" cstate="print"/>
          <a:srcRect/>
          <a:stretch>
            <a:fillRect/>
          </a:stretch>
        </p:blipFill>
        <p:spPr bwMode="auto">
          <a:xfrm>
            <a:off x="142852" y="4214810"/>
            <a:ext cx="6572296" cy="3500461"/>
          </a:xfrm>
          <a:prstGeom prst="rect">
            <a:avLst/>
          </a:prstGeom>
          <a:noFill/>
        </p:spPr>
      </p:pic>
      <p:sp>
        <p:nvSpPr>
          <p:cNvPr id="6" name="Rectangle 5"/>
          <p:cNvSpPr/>
          <p:nvPr/>
        </p:nvSpPr>
        <p:spPr>
          <a:xfrm>
            <a:off x="142852" y="7929586"/>
            <a:ext cx="6572296" cy="646331"/>
          </a:xfrm>
          <a:prstGeom prst="rect">
            <a:avLst/>
          </a:prstGeom>
        </p:spPr>
        <p:txBody>
          <a:bodyPr wrap="square">
            <a:spAutoFit/>
          </a:bodyPr>
          <a:lstStyle/>
          <a:p>
            <a:pPr algn="just"/>
            <a:r>
              <a:rPr lang="en-IN" sz="1200" b="1" i="1" dirty="0" smtClean="0">
                <a:solidFill>
                  <a:schemeClr val="tx1">
                    <a:lumMod val="65000"/>
                    <a:lumOff val="35000"/>
                  </a:schemeClr>
                </a:solidFill>
              </a:rPr>
              <a:t>A refrigerator is the only essential piece of catering equipment to keep operating 24 hours a day, 365 days a year. Reliability and sustainability are highly significant to a professional refrigerator. They are also the product commitments of MGPRO. </a:t>
            </a:r>
          </a:p>
        </p:txBody>
      </p:sp>
      <p:sp>
        <p:nvSpPr>
          <p:cNvPr id="5" name="Date Placeholder 4"/>
          <p:cNvSpPr>
            <a:spLocks noGrp="1"/>
          </p:cNvSpPr>
          <p:nvPr>
            <p:ph type="dt" sz="half" idx="10"/>
          </p:nvPr>
        </p:nvSpPr>
        <p:spPr/>
        <p:txBody>
          <a:bodyPr/>
          <a:lstStyle/>
          <a:p>
            <a:fld id="{D8528BE2-EC15-4649-8A70-D758FB69D275}" type="datetime1">
              <a:rPr lang="en-IN" smtClean="0"/>
              <a:pPr/>
              <a:t>02-10-2014</a:t>
            </a:fld>
            <a:endParaRPr lang="en-IN" dirty="0"/>
          </a:p>
        </p:txBody>
      </p:sp>
      <p:sp>
        <p:nvSpPr>
          <p:cNvPr id="7" name="Slide Number Placeholder 6"/>
          <p:cNvSpPr>
            <a:spLocks noGrp="1"/>
          </p:cNvSpPr>
          <p:nvPr>
            <p:ph type="sldNum" sz="quarter" idx="12"/>
          </p:nvPr>
        </p:nvSpPr>
        <p:spPr/>
        <p:txBody>
          <a:bodyPr/>
          <a:lstStyle/>
          <a:p>
            <a:fld id="{79BEE7FF-6AE6-40C5-BDBE-3884BD3D34E3}" type="slidenum">
              <a:rPr lang="en-IN" smtClean="0"/>
              <a:pPr/>
              <a:t>3</a:t>
            </a:fld>
            <a:endParaRPr lang="en-IN" dirty="0"/>
          </a:p>
        </p:txBody>
      </p:sp>
    </p:spTree>
    <p:extLst>
      <p:ext uri="{BB962C8B-B14F-4D97-AF65-F5344CB8AC3E}">
        <p14:creationId xmlns:p14="http://schemas.microsoft.com/office/powerpoint/2010/main" xmlns="" val="3385878820"/>
      </p:ext>
    </p:extLst>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DFFB8-0CFE-41F2-8D6C-F7BF47112689}" type="datetime1">
              <a:rPr lang="en-IN" smtClean="0"/>
              <a:pPr/>
              <a:t>02-10-2014</a:t>
            </a:fld>
            <a:endParaRPr lang="en-IN" dirty="0"/>
          </a:p>
        </p:txBody>
      </p:sp>
      <p:sp>
        <p:nvSpPr>
          <p:cNvPr id="3" name="Slide Number Placeholder 2"/>
          <p:cNvSpPr>
            <a:spLocks noGrp="1"/>
          </p:cNvSpPr>
          <p:nvPr>
            <p:ph type="sldNum" sz="quarter" idx="12"/>
          </p:nvPr>
        </p:nvSpPr>
        <p:spPr/>
        <p:txBody>
          <a:bodyPr/>
          <a:lstStyle/>
          <a:p>
            <a:fld id="{79BEE7FF-6AE6-40C5-BDBE-3884BD3D34E3}" type="slidenum">
              <a:rPr lang="en-IN" smtClean="0"/>
              <a:pPr/>
              <a:t>30</a:t>
            </a:fld>
            <a:endParaRPr lang="en-IN" dirty="0"/>
          </a:p>
        </p:txBody>
      </p:sp>
      <p:sp>
        <p:nvSpPr>
          <p:cNvPr id="4" name="Rectangle 3"/>
          <p:cNvSpPr/>
          <p:nvPr/>
        </p:nvSpPr>
        <p:spPr>
          <a:xfrm>
            <a:off x="142852" y="214282"/>
            <a:ext cx="6572296" cy="2585323"/>
          </a:xfrm>
          <a:prstGeom prst="rect">
            <a:avLst/>
          </a:prstGeom>
        </p:spPr>
        <p:txBody>
          <a:bodyPr wrap="square">
            <a:spAutoFit/>
          </a:bodyPr>
          <a:lstStyle/>
          <a:p>
            <a:pPr algn="just"/>
            <a:r>
              <a:rPr lang="en-IN" i="1" dirty="0" smtClean="0">
                <a:solidFill>
                  <a:srgbClr val="000092"/>
                </a:solidFill>
              </a:rPr>
              <a:t>Project Management</a:t>
            </a:r>
          </a:p>
          <a:p>
            <a:pPr algn="just"/>
            <a:r>
              <a:rPr lang="en-IN" sz="1600" i="1" dirty="0" smtClean="0">
                <a:solidFill>
                  <a:schemeClr val="tx1">
                    <a:lumMod val="75000"/>
                    <a:lumOff val="25000"/>
                  </a:schemeClr>
                </a:solidFill>
              </a:rPr>
              <a:t>Be it a bar, coffee shop, or a large commercial kitchen; MGPRO can help you transform your plans with a touch of professionalism.</a:t>
            </a:r>
          </a:p>
          <a:p>
            <a:pPr algn="just"/>
            <a:endParaRPr lang="en-IN" sz="1400" i="1" dirty="0" smtClean="0"/>
          </a:p>
          <a:p>
            <a:pPr algn="just"/>
            <a:r>
              <a:rPr lang="en-IN" i="1" dirty="0" smtClean="0">
                <a:solidFill>
                  <a:srgbClr val="000092"/>
                </a:solidFill>
              </a:rPr>
              <a:t>Commercial Kitchens</a:t>
            </a:r>
          </a:p>
          <a:p>
            <a:pPr algn="just"/>
            <a:r>
              <a:rPr lang="en-IN" sz="1600" i="1" dirty="0" smtClean="0">
                <a:solidFill>
                  <a:schemeClr val="tx1">
                    <a:lumMod val="75000"/>
                    <a:lumOff val="25000"/>
                  </a:schemeClr>
                </a:solidFill>
              </a:rPr>
              <a:t>MGPRO has a demonstrated capability to execute large kitchen projects that cover professional refrigeration, café/bar equipment and a comprehensive array of hot / cooking products. It has strong testimonials that include names like the Sarovar Hotels, Taj Hotels, Marriott Hotels, Hyatt, Holiday Inn, Torrent Pharmaceuticals and so on.</a:t>
            </a:r>
            <a:endParaRPr lang="en-IN" sz="1600" i="1" dirty="0">
              <a:solidFill>
                <a:schemeClr val="tx1">
                  <a:lumMod val="75000"/>
                  <a:lumOff val="25000"/>
                </a:schemeClr>
              </a:solidFill>
            </a:endParaRPr>
          </a:p>
        </p:txBody>
      </p:sp>
      <p:pic>
        <p:nvPicPr>
          <p:cNvPr id="2050" name="Picture 2" descr="C:\Users\Harshal Ganjawalla\Desktop\restaurant_0009.jpg"/>
          <p:cNvPicPr>
            <a:picLocks noChangeAspect="1" noChangeArrowheads="1"/>
          </p:cNvPicPr>
          <p:nvPr/>
        </p:nvPicPr>
        <p:blipFill>
          <a:blip r:embed="rId2" cstate="print"/>
          <a:srcRect l="5569"/>
          <a:stretch>
            <a:fillRect/>
          </a:stretch>
        </p:blipFill>
        <p:spPr bwMode="auto">
          <a:xfrm>
            <a:off x="0" y="2857488"/>
            <a:ext cx="3643314" cy="2857520"/>
          </a:xfrm>
          <a:prstGeom prst="rect">
            <a:avLst/>
          </a:prstGeom>
          <a:noFill/>
        </p:spPr>
      </p:pic>
      <p:pic>
        <p:nvPicPr>
          <p:cNvPr id="2051" name="Picture 3" descr="C:\Users\Harshal Ganjawalla\Desktop\PJ_070214201407021656403221892.jpg"/>
          <p:cNvPicPr>
            <a:picLocks noChangeAspect="1" noChangeArrowheads="1"/>
          </p:cNvPicPr>
          <p:nvPr/>
        </p:nvPicPr>
        <p:blipFill>
          <a:blip r:embed="rId3" cstate="print"/>
          <a:srcRect l="3703" t="2546" r="1853"/>
          <a:stretch>
            <a:fillRect/>
          </a:stretch>
        </p:blipFill>
        <p:spPr bwMode="auto">
          <a:xfrm>
            <a:off x="0" y="5786446"/>
            <a:ext cx="3643314" cy="2734344"/>
          </a:xfrm>
          <a:prstGeom prst="rect">
            <a:avLst/>
          </a:prstGeom>
          <a:noFill/>
        </p:spPr>
      </p:pic>
      <p:pic>
        <p:nvPicPr>
          <p:cNvPr id="2052" name="Picture 4" descr="C:\Users\Harshal Ganjawalla\Desktop\modern-contemporary-small-cafe-interior-design.jpg"/>
          <p:cNvPicPr>
            <a:picLocks noChangeAspect="1" noChangeArrowheads="1"/>
          </p:cNvPicPr>
          <p:nvPr/>
        </p:nvPicPr>
        <p:blipFill>
          <a:blip r:embed="rId4"/>
          <a:srcRect/>
          <a:stretch>
            <a:fillRect/>
          </a:stretch>
        </p:blipFill>
        <p:spPr bwMode="auto">
          <a:xfrm>
            <a:off x="3674440" y="2857488"/>
            <a:ext cx="3183560" cy="5643602"/>
          </a:xfrm>
          <a:prstGeom prst="rect">
            <a:avLst/>
          </a:prstGeom>
          <a:noFill/>
        </p:spPr>
      </p:pic>
    </p:spTree>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DFFB8-0CFE-41F2-8D6C-F7BF47112689}" type="datetime1">
              <a:rPr lang="en-IN" smtClean="0"/>
              <a:pPr/>
              <a:t>02-10-2014</a:t>
            </a:fld>
            <a:endParaRPr lang="en-IN" dirty="0"/>
          </a:p>
        </p:txBody>
      </p:sp>
      <p:sp>
        <p:nvSpPr>
          <p:cNvPr id="3" name="Slide Number Placeholder 2"/>
          <p:cNvSpPr>
            <a:spLocks noGrp="1"/>
          </p:cNvSpPr>
          <p:nvPr>
            <p:ph type="sldNum" sz="quarter" idx="12"/>
          </p:nvPr>
        </p:nvSpPr>
        <p:spPr/>
        <p:txBody>
          <a:bodyPr/>
          <a:lstStyle/>
          <a:p>
            <a:fld id="{79BEE7FF-6AE6-40C5-BDBE-3884BD3D34E3}" type="slidenum">
              <a:rPr lang="en-IN" smtClean="0"/>
              <a:pPr/>
              <a:t>31</a:t>
            </a:fld>
            <a:endParaRPr lang="en-IN" dirty="0"/>
          </a:p>
        </p:txBody>
      </p:sp>
      <p:sp>
        <p:nvSpPr>
          <p:cNvPr id="4" name="TextBox 3"/>
          <p:cNvSpPr txBox="1"/>
          <p:nvPr/>
        </p:nvSpPr>
        <p:spPr>
          <a:xfrm>
            <a:off x="357166" y="285720"/>
            <a:ext cx="6215106" cy="6278642"/>
          </a:xfrm>
          <a:prstGeom prst="rect">
            <a:avLst/>
          </a:prstGeom>
          <a:noFill/>
        </p:spPr>
        <p:txBody>
          <a:bodyPr wrap="square" rtlCol="0">
            <a:spAutoFit/>
          </a:bodyPr>
          <a:lstStyle/>
          <a:p>
            <a:r>
              <a:rPr lang="en-IN" i="1" dirty="0" smtClean="0">
                <a:solidFill>
                  <a:srgbClr val="000092"/>
                </a:solidFill>
              </a:rPr>
              <a:t>Contact Information</a:t>
            </a:r>
          </a:p>
          <a:p>
            <a:endParaRPr lang="en-IN" sz="800" b="1" i="1" dirty="0" smtClean="0">
              <a:solidFill>
                <a:schemeClr val="tx1">
                  <a:lumMod val="75000"/>
                  <a:lumOff val="25000"/>
                </a:schemeClr>
              </a:solidFill>
            </a:endParaRPr>
          </a:p>
          <a:p>
            <a:endParaRPr lang="en-IN" sz="800" b="1" i="1" dirty="0" smtClean="0">
              <a:solidFill>
                <a:schemeClr val="tx1">
                  <a:lumMod val="75000"/>
                  <a:lumOff val="25000"/>
                </a:schemeClr>
              </a:solidFill>
            </a:endParaRPr>
          </a:p>
          <a:p>
            <a:endParaRPr lang="en-IN" sz="800" b="1" i="1" dirty="0" smtClean="0">
              <a:solidFill>
                <a:schemeClr val="tx1">
                  <a:lumMod val="75000"/>
                  <a:lumOff val="25000"/>
                </a:schemeClr>
              </a:solidFill>
            </a:endParaRPr>
          </a:p>
          <a:p>
            <a:r>
              <a:rPr lang="en-IN" sz="1400" b="1" i="1" dirty="0" smtClean="0">
                <a:solidFill>
                  <a:schemeClr val="tx1">
                    <a:lumMod val="75000"/>
                    <a:lumOff val="25000"/>
                  </a:schemeClr>
                </a:solidFill>
              </a:rPr>
              <a:t>Corporate Office:</a:t>
            </a:r>
          </a:p>
          <a:p>
            <a:r>
              <a:rPr lang="en-IN" sz="1400" i="1" dirty="0" smtClean="0">
                <a:solidFill>
                  <a:schemeClr val="tx1">
                    <a:lumMod val="75000"/>
                    <a:lumOff val="25000"/>
                  </a:schemeClr>
                </a:solidFill>
              </a:rPr>
              <a:t>Hospitality Appliances Pvt. Ltd.</a:t>
            </a:r>
          </a:p>
          <a:p>
            <a:r>
              <a:rPr lang="en-IN" sz="1400" i="1" dirty="0" smtClean="0">
                <a:solidFill>
                  <a:schemeClr val="tx1">
                    <a:lumMod val="75000"/>
                    <a:lumOff val="25000"/>
                  </a:schemeClr>
                </a:solidFill>
              </a:rPr>
              <a:t>Ground floor, </a:t>
            </a:r>
            <a:r>
              <a:rPr lang="en-IN" sz="1400" i="1" dirty="0" err="1" smtClean="0">
                <a:solidFill>
                  <a:schemeClr val="tx1">
                    <a:lumMod val="75000"/>
                    <a:lumOff val="25000"/>
                  </a:schemeClr>
                </a:solidFill>
              </a:rPr>
              <a:t>Hema</a:t>
            </a:r>
            <a:r>
              <a:rPr lang="en-IN" sz="1400" i="1" dirty="0" smtClean="0">
                <a:solidFill>
                  <a:schemeClr val="tx1">
                    <a:lumMod val="75000"/>
                    <a:lumOff val="25000"/>
                  </a:schemeClr>
                </a:solidFill>
              </a:rPr>
              <a:t> House, </a:t>
            </a:r>
          </a:p>
          <a:p>
            <a:r>
              <a:rPr lang="en-IN" sz="1400" i="1" dirty="0" err="1" smtClean="0">
                <a:solidFill>
                  <a:schemeClr val="tx1">
                    <a:lumMod val="75000"/>
                    <a:lumOff val="25000"/>
                  </a:schemeClr>
                </a:solidFill>
              </a:rPr>
              <a:t>Chandawarkar</a:t>
            </a:r>
            <a:r>
              <a:rPr lang="en-IN" sz="1400" i="1" dirty="0" smtClean="0">
                <a:solidFill>
                  <a:schemeClr val="tx1">
                    <a:lumMod val="75000"/>
                    <a:lumOff val="25000"/>
                  </a:schemeClr>
                </a:solidFill>
              </a:rPr>
              <a:t> road, Opposite </a:t>
            </a:r>
            <a:r>
              <a:rPr lang="en-IN" sz="1400" i="1" dirty="0" err="1" smtClean="0">
                <a:solidFill>
                  <a:schemeClr val="tx1">
                    <a:lumMod val="75000"/>
                    <a:lumOff val="25000"/>
                  </a:schemeClr>
                </a:solidFill>
              </a:rPr>
              <a:t>Dattani</a:t>
            </a:r>
            <a:r>
              <a:rPr lang="en-IN" sz="1400" i="1" dirty="0" smtClean="0">
                <a:solidFill>
                  <a:schemeClr val="tx1">
                    <a:lumMod val="75000"/>
                    <a:lumOff val="25000"/>
                  </a:schemeClr>
                </a:solidFill>
              </a:rPr>
              <a:t> trade centre,</a:t>
            </a:r>
          </a:p>
          <a:p>
            <a:r>
              <a:rPr lang="en-IN" sz="1400" i="1" dirty="0" err="1" smtClean="0">
                <a:solidFill>
                  <a:schemeClr val="tx1">
                    <a:lumMod val="75000"/>
                    <a:lumOff val="25000"/>
                  </a:schemeClr>
                </a:solidFill>
              </a:rPr>
              <a:t>Borivali</a:t>
            </a:r>
            <a:r>
              <a:rPr lang="en-IN" sz="1400" i="1" dirty="0" smtClean="0">
                <a:solidFill>
                  <a:schemeClr val="tx1">
                    <a:lumMod val="75000"/>
                    <a:lumOff val="25000"/>
                  </a:schemeClr>
                </a:solidFill>
              </a:rPr>
              <a:t> West, Mumbai 400091,</a:t>
            </a:r>
          </a:p>
          <a:p>
            <a:r>
              <a:rPr lang="en-IN" sz="1400" i="1" dirty="0" smtClean="0">
                <a:solidFill>
                  <a:schemeClr val="tx1">
                    <a:lumMod val="75000"/>
                    <a:lumOff val="25000"/>
                  </a:schemeClr>
                </a:solidFill>
              </a:rPr>
              <a:t>Maharashtra, India.</a:t>
            </a:r>
          </a:p>
          <a:p>
            <a:r>
              <a:rPr lang="en-IN" sz="1400" i="1" dirty="0" smtClean="0">
                <a:solidFill>
                  <a:schemeClr val="tx1">
                    <a:lumMod val="75000"/>
                    <a:lumOff val="25000"/>
                  </a:schemeClr>
                </a:solidFill>
              </a:rPr>
              <a:t>Email: </a:t>
            </a:r>
            <a:r>
              <a:rPr lang="en-IN" sz="1400" i="1" dirty="0" smtClean="0">
                <a:solidFill>
                  <a:schemeClr val="tx1">
                    <a:lumMod val="75000"/>
                    <a:lumOff val="25000"/>
                  </a:schemeClr>
                </a:solidFill>
                <a:hlinkClick r:id="rId2"/>
              </a:rPr>
              <a:t>sales@hapl.co.in</a:t>
            </a:r>
            <a:r>
              <a:rPr lang="en-IN" sz="1400" i="1" dirty="0" smtClean="0">
                <a:solidFill>
                  <a:schemeClr val="tx1">
                    <a:lumMod val="75000"/>
                    <a:lumOff val="25000"/>
                  </a:schemeClr>
                </a:solidFill>
              </a:rPr>
              <a:t> / </a:t>
            </a:r>
            <a:r>
              <a:rPr lang="en-IN" sz="1400" i="1" dirty="0" smtClean="0">
                <a:solidFill>
                  <a:schemeClr val="tx1">
                    <a:lumMod val="75000"/>
                    <a:lumOff val="25000"/>
                  </a:schemeClr>
                </a:solidFill>
                <a:hlinkClick r:id="rId3"/>
              </a:rPr>
              <a:t>mukeshganjawalla@yahoo.com</a:t>
            </a:r>
            <a:endParaRPr lang="en-IN" sz="1400" i="1" dirty="0" smtClean="0">
              <a:solidFill>
                <a:schemeClr val="tx1">
                  <a:lumMod val="75000"/>
                  <a:lumOff val="25000"/>
                </a:schemeClr>
              </a:solidFill>
            </a:endParaRPr>
          </a:p>
          <a:p>
            <a:r>
              <a:rPr lang="en-IN" sz="1400" i="1" dirty="0" smtClean="0">
                <a:solidFill>
                  <a:schemeClr val="tx1">
                    <a:lumMod val="75000"/>
                    <a:lumOff val="25000"/>
                  </a:schemeClr>
                </a:solidFill>
              </a:rPr>
              <a:t>Tel. +91 22 28959893 / 9894  </a:t>
            </a:r>
          </a:p>
          <a:p>
            <a:r>
              <a:rPr lang="en-IN" sz="1400" i="1" dirty="0" smtClean="0">
                <a:solidFill>
                  <a:schemeClr val="tx1">
                    <a:lumMod val="75000"/>
                    <a:lumOff val="25000"/>
                  </a:schemeClr>
                </a:solidFill>
              </a:rPr>
              <a:t>Website: </a:t>
            </a:r>
            <a:r>
              <a:rPr lang="en-IN" sz="1400" i="1" dirty="0" smtClean="0">
                <a:solidFill>
                  <a:schemeClr val="tx1">
                    <a:lumMod val="75000"/>
                    <a:lumOff val="25000"/>
                  </a:schemeClr>
                </a:solidFill>
                <a:hlinkClick r:id="rId4"/>
              </a:rPr>
              <a:t>www.hapl.co.in</a:t>
            </a:r>
            <a:r>
              <a:rPr lang="en-IN" sz="1400" i="1" dirty="0" smtClean="0">
                <a:solidFill>
                  <a:schemeClr val="tx1">
                    <a:lumMod val="75000"/>
                    <a:lumOff val="25000"/>
                  </a:schemeClr>
                </a:solidFill>
              </a:rPr>
              <a:t> </a:t>
            </a:r>
          </a:p>
          <a:p>
            <a:endParaRPr lang="en-IN" sz="1400" i="1" dirty="0" smtClean="0">
              <a:solidFill>
                <a:schemeClr val="tx1">
                  <a:lumMod val="75000"/>
                  <a:lumOff val="25000"/>
                </a:schemeClr>
              </a:solidFill>
            </a:endParaRPr>
          </a:p>
          <a:p>
            <a:endParaRPr lang="en-IN" sz="1400" i="1" dirty="0" smtClean="0">
              <a:solidFill>
                <a:schemeClr val="tx1">
                  <a:lumMod val="75000"/>
                  <a:lumOff val="25000"/>
                </a:schemeClr>
              </a:solidFill>
            </a:endParaRPr>
          </a:p>
          <a:p>
            <a:endParaRPr lang="en-IN" sz="1400" i="1" dirty="0" smtClean="0">
              <a:solidFill>
                <a:schemeClr val="tx1">
                  <a:lumMod val="75000"/>
                  <a:lumOff val="25000"/>
                </a:schemeClr>
              </a:solidFill>
            </a:endParaRPr>
          </a:p>
          <a:p>
            <a:r>
              <a:rPr lang="en-IN" sz="1400" b="1" i="1" dirty="0" smtClean="0">
                <a:solidFill>
                  <a:schemeClr val="tx1">
                    <a:lumMod val="75000"/>
                    <a:lumOff val="25000"/>
                  </a:schemeClr>
                </a:solidFill>
              </a:rPr>
              <a:t>Factory / Works:</a:t>
            </a:r>
          </a:p>
          <a:p>
            <a:r>
              <a:rPr lang="en-IN" sz="1400" i="1" dirty="0" smtClean="0">
                <a:solidFill>
                  <a:schemeClr val="tx1">
                    <a:lumMod val="75000"/>
                    <a:lumOff val="25000"/>
                  </a:schemeClr>
                </a:solidFill>
              </a:rPr>
              <a:t>Ganjawalla FabriPro Pvt. Ltd. </a:t>
            </a:r>
          </a:p>
          <a:p>
            <a:r>
              <a:rPr lang="en-IN" sz="1400" i="1" dirty="0" smtClean="0">
                <a:solidFill>
                  <a:schemeClr val="tx1">
                    <a:lumMod val="75000"/>
                    <a:lumOff val="25000"/>
                  </a:schemeClr>
                </a:solidFill>
              </a:rPr>
              <a:t>Plot No. 47, Government Industrial estate (Phase 2),</a:t>
            </a:r>
          </a:p>
          <a:p>
            <a:r>
              <a:rPr lang="en-IN" sz="1400" i="1" dirty="0" smtClean="0">
                <a:solidFill>
                  <a:schemeClr val="tx1">
                    <a:lumMod val="75000"/>
                    <a:lumOff val="25000"/>
                  </a:schemeClr>
                </a:solidFill>
              </a:rPr>
              <a:t>Piparia, Silvassa, UT of Dadra &amp; Nagar Haveli, India</a:t>
            </a:r>
          </a:p>
          <a:p>
            <a:r>
              <a:rPr lang="en-IN" sz="1400" i="1" dirty="0" smtClean="0">
                <a:solidFill>
                  <a:schemeClr val="tx1">
                    <a:lumMod val="75000"/>
                    <a:lumOff val="25000"/>
                  </a:schemeClr>
                </a:solidFill>
              </a:rPr>
              <a:t>Email: </a:t>
            </a:r>
            <a:r>
              <a:rPr lang="en-IN" sz="1400" i="1" dirty="0" smtClean="0">
                <a:solidFill>
                  <a:schemeClr val="tx1">
                    <a:lumMod val="75000"/>
                    <a:lumOff val="25000"/>
                  </a:schemeClr>
                </a:solidFill>
                <a:hlinkClick r:id="rId5"/>
              </a:rPr>
              <a:t>gfpl.silvassa@gmail.com</a:t>
            </a:r>
            <a:r>
              <a:rPr lang="en-IN" sz="1400" i="1" dirty="0" smtClean="0">
                <a:solidFill>
                  <a:schemeClr val="tx1">
                    <a:lumMod val="75000"/>
                    <a:lumOff val="25000"/>
                  </a:schemeClr>
                </a:solidFill>
              </a:rPr>
              <a:t> </a:t>
            </a:r>
          </a:p>
          <a:p>
            <a:r>
              <a:rPr lang="en-IN" sz="1400" i="1" dirty="0" smtClean="0">
                <a:solidFill>
                  <a:schemeClr val="tx1">
                    <a:lumMod val="75000"/>
                    <a:lumOff val="25000"/>
                  </a:schemeClr>
                </a:solidFill>
              </a:rPr>
              <a:t>Tel. +91 260 2640989 / 2641989 </a:t>
            </a:r>
          </a:p>
          <a:p>
            <a:endParaRPr lang="en-IN" sz="1400" i="1" dirty="0" smtClean="0">
              <a:solidFill>
                <a:schemeClr val="tx1">
                  <a:lumMod val="75000"/>
                  <a:lumOff val="25000"/>
                </a:schemeClr>
              </a:solidFill>
            </a:endParaRPr>
          </a:p>
          <a:p>
            <a:endParaRPr lang="en-IN" sz="1400" i="1" dirty="0" smtClean="0">
              <a:solidFill>
                <a:schemeClr val="tx1">
                  <a:lumMod val="75000"/>
                  <a:lumOff val="25000"/>
                </a:schemeClr>
              </a:solidFill>
            </a:endParaRPr>
          </a:p>
          <a:p>
            <a:endParaRPr lang="en-IN" sz="1400" i="1" dirty="0" smtClean="0">
              <a:solidFill>
                <a:schemeClr val="tx1">
                  <a:lumMod val="75000"/>
                  <a:lumOff val="25000"/>
                </a:schemeClr>
              </a:solidFill>
            </a:endParaRPr>
          </a:p>
          <a:p>
            <a:pPr algn="just"/>
            <a:r>
              <a:rPr lang="en-IN" sz="1000" i="1" dirty="0" smtClean="0">
                <a:solidFill>
                  <a:schemeClr val="tx1">
                    <a:lumMod val="75000"/>
                    <a:lumOff val="25000"/>
                  </a:schemeClr>
                </a:solidFill>
              </a:rPr>
              <a:t>Allow adequate space for maintenance and ventilation. All refrigeration equipment requires adequate ventilation for efficient and effective performance. MGPRO reserves the right to modify the design, materials and finish in accordance with its progressive development policy.</a:t>
            </a:r>
          </a:p>
          <a:p>
            <a:pPr algn="just"/>
            <a:endParaRPr lang="en-IN" sz="1000" i="1" dirty="0" smtClean="0">
              <a:solidFill>
                <a:schemeClr val="tx1">
                  <a:lumMod val="75000"/>
                  <a:lumOff val="25000"/>
                </a:schemeClr>
              </a:solidFill>
            </a:endParaRPr>
          </a:p>
          <a:p>
            <a:pPr algn="just"/>
            <a:endParaRPr lang="en-IN" sz="1000" i="1" dirty="0" smtClean="0">
              <a:solidFill>
                <a:schemeClr val="tx1">
                  <a:lumMod val="75000"/>
                  <a:lumOff val="25000"/>
                </a:schemeClr>
              </a:solidFill>
            </a:endParaRPr>
          </a:p>
          <a:p>
            <a:endParaRPr lang="en-IN" sz="1600" i="1" dirty="0">
              <a:solidFill>
                <a:schemeClr val="tx1">
                  <a:lumMod val="75000"/>
                  <a:lumOff val="25000"/>
                </a:schemeClr>
              </a:solidFill>
            </a:endParaRPr>
          </a:p>
        </p:txBody>
      </p:sp>
      <p:pic>
        <p:nvPicPr>
          <p:cNvPr id="5" name="Picture 4" descr="MG - PRO  --  Logo.jpg"/>
          <p:cNvPicPr>
            <a:picLocks noChangeAspect="1"/>
          </p:cNvPicPr>
          <p:nvPr/>
        </p:nvPicPr>
        <p:blipFill>
          <a:blip r:embed="rId6" cstate="print"/>
          <a:stretch>
            <a:fillRect/>
          </a:stretch>
        </p:blipFill>
        <p:spPr>
          <a:xfrm>
            <a:off x="2428868" y="6143636"/>
            <a:ext cx="1928826" cy="1714894"/>
          </a:xfrm>
          <a:prstGeom prst="rect">
            <a:avLst/>
          </a:prstGeom>
        </p:spPr>
      </p:pic>
      <p:sp>
        <p:nvSpPr>
          <p:cNvPr id="6" name="TextBox 5"/>
          <p:cNvSpPr txBox="1"/>
          <p:nvPr/>
        </p:nvSpPr>
        <p:spPr>
          <a:xfrm>
            <a:off x="1928802" y="7858148"/>
            <a:ext cx="3000396" cy="954107"/>
          </a:xfrm>
          <a:prstGeom prst="rect">
            <a:avLst/>
          </a:prstGeom>
          <a:noFill/>
        </p:spPr>
        <p:txBody>
          <a:bodyPr wrap="square" rtlCol="0">
            <a:spAutoFit/>
          </a:bodyPr>
          <a:lstStyle/>
          <a:p>
            <a:pPr algn="ctr"/>
            <a:r>
              <a:rPr lang="en-IN" sz="1400" i="1" dirty="0" smtClean="0">
                <a:latin typeface="Arial Black" pitchFamily="34" charset="0"/>
              </a:rPr>
              <a:t>MADE IN INDIA…FOR INDIA!</a:t>
            </a:r>
          </a:p>
          <a:p>
            <a:pPr algn="ctr"/>
            <a:endParaRPr lang="en-IN" sz="1400" i="1" dirty="0" smtClean="0">
              <a:latin typeface="Arial Black" pitchFamily="34" charset="0"/>
            </a:endParaRPr>
          </a:p>
          <a:p>
            <a:pPr algn="ctr"/>
            <a:endParaRPr lang="en-IN" sz="1400" i="1" dirty="0" smtClean="0">
              <a:latin typeface="Arial Black" pitchFamily="34" charset="0"/>
            </a:endParaRPr>
          </a:p>
          <a:p>
            <a:pPr algn="ctr"/>
            <a:r>
              <a:rPr lang="en-IN" sz="1400" b="1" dirty="0" smtClean="0"/>
              <a:t>WWW.MGPRO.IN</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0712" y="190473"/>
            <a:ext cx="6536577"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1" strike="noStrike" cap="none" normalizeH="0" baseline="0" dirty="0" smtClean="0">
                <a:ln>
                  <a:noFill/>
                </a:ln>
                <a:solidFill>
                  <a:srgbClr val="000092"/>
                </a:solidFill>
                <a:effectLst/>
                <a:latin typeface="Calibri" pitchFamily="34" charset="0"/>
                <a:ea typeface="Times New Roman" pitchFamily="18" charset="0"/>
                <a:cs typeface="Times New Roman" pitchFamily="18" charset="0"/>
              </a:rPr>
              <a:t>CORE  TEAM</a:t>
            </a:r>
            <a:endParaRPr kumimoji="0" lang="en-US" i="1" u="none" strike="noStrike" cap="none" normalizeH="0" baseline="0" dirty="0" smtClean="0">
              <a:ln>
                <a:noFill/>
              </a:ln>
              <a:solidFill>
                <a:srgbClr val="000092"/>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i="1" u="none" strike="noStrike" cap="none" normalizeH="0" baseline="0" dirty="0" smtClean="0">
                <a:ln>
                  <a:noFill/>
                </a:ln>
                <a:solidFill>
                  <a:srgbClr val="000092"/>
                </a:solidFill>
                <a:effectLst/>
                <a:latin typeface="Calibri" pitchFamily="34" charset="0"/>
                <a:ea typeface="Calibri" pitchFamily="34" charset="0"/>
                <a:cs typeface="Times New Roman" pitchFamily="18" charset="0"/>
              </a:rPr>
              <a:t>Management team</a:t>
            </a:r>
            <a:endParaRPr kumimoji="0" lang="en-US" sz="1400" i="1" u="none" strike="noStrike" cap="none" normalizeH="0" baseline="0" dirty="0" smtClean="0">
              <a:ln>
                <a:noFill/>
              </a:ln>
              <a:solidFill>
                <a:srgbClr val="00009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rPr>
              <a:t>Mukesh Ganjawalla enterprises is a family owned / operated company based out of Mumbai with manufacturing operations at Ganjawalla FabriPro Pvt. Ltd. in Silvassa.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92"/>
                </a:solidFill>
                <a:effectLst/>
                <a:latin typeface="Calibri" pitchFamily="34" charset="0"/>
                <a:ea typeface="Calibri" pitchFamily="34" charset="0"/>
                <a:cs typeface="Times New Roman" pitchFamily="18" charset="0"/>
              </a:rPr>
              <a:t>Mukesh Ganjawalla </a:t>
            </a:r>
            <a:r>
              <a:rPr kumimoji="0" lang="en-US" sz="1400" i="1" u="none" strike="noStrike" cap="none" normalizeH="0" baseline="0" dirty="0" smtClean="0">
                <a:ln>
                  <a:noFill/>
                </a:ln>
                <a:solidFill>
                  <a:srgbClr val="000092"/>
                </a:solidFill>
                <a:effectLst/>
                <a:latin typeface="Calibri" pitchFamily="34" charset="0"/>
                <a:ea typeface="Calibri" pitchFamily="34" charset="0"/>
                <a:cs typeface="Times New Roman" pitchFamily="18" charset="0"/>
              </a:rPr>
              <a:t>Chairman and managing director</a:t>
            </a:r>
            <a:endParaRPr kumimoji="0" lang="en-US" sz="1400" i="0" u="none" strike="noStrike" cap="none" normalizeH="0" baseline="0" dirty="0" smtClean="0">
              <a:ln>
                <a:noFill/>
              </a:ln>
              <a:solidFill>
                <a:srgbClr val="00009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rPr>
              <a:t>Mukesh Ganjawalla comes with a rich experience off over 35 years in the industry. Started off as a supplier of ice cubes and ice cube making machines on rental, he today has come a long way ahead with a vision of taking the cooling products industry in India towards being international. </a:t>
            </a: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rPr>
              <a:t>He leads the strategic thinking and</a:t>
            </a:r>
            <a:r>
              <a:rPr kumimoji="0" lang="en-US" sz="1200" b="0" i="1" u="none" strike="noStrike" cap="none" normalizeH="0" dirty="0" smtClean="0">
                <a:ln>
                  <a:noFill/>
                </a:ln>
                <a:solidFill>
                  <a:schemeClr val="tx1">
                    <a:lumMod val="75000"/>
                    <a:lumOff val="25000"/>
                  </a:schemeClr>
                </a:solidFill>
                <a:effectLst/>
                <a:latin typeface="Calibri" pitchFamily="34" charset="0"/>
                <a:ea typeface="Calibri" pitchFamily="34" charset="0"/>
                <a:cs typeface="Arial" pitchFamily="34" charset="0"/>
              </a:rPr>
              <a:t> planning. </a:t>
            </a: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rPr>
              <a:t>He is based in Mumbai.</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92"/>
                </a:solidFill>
                <a:effectLst/>
                <a:latin typeface="Calibri" pitchFamily="34" charset="0"/>
                <a:ea typeface="Calibri" pitchFamily="34" charset="0"/>
                <a:cs typeface="Times New Roman" pitchFamily="18" charset="0"/>
              </a:rPr>
              <a:t>Dhanashri Ganjawalla </a:t>
            </a:r>
            <a:r>
              <a:rPr kumimoji="0" lang="en-US" sz="1400" i="1" u="none" strike="noStrike" cap="none" normalizeH="0" baseline="0" dirty="0" smtClean="0">
                <a:ln>
                  <a:noFill/>
                </a:ln>
                <a:solidFill>
                  <a:srgbClr val="000092"/>
                </a:solidFill>
                <a:effectLst/>
                <a:latin typeface="Calibri" pitchFamily="34" charset="0"/>
                <a:ea typeface="Calibri" pitchFamily="34" charset="0"/>
                <a:cs typeface="Times New Roman" pitchFamily="18" charset="0"/>
              </a:rPr>
              <a:t>Chief Financial Controller</a:t>
            </a:r>
            <a:endParaRPr kumimoji="0" lang="en-US" sz="1400" i="0" u="none" strike="noStrike" cap="none" normalizeH="0" baseline="0" dirty="0" smtClean="0">
              <a:ln>
                <a:noFill/>
              </a:ln>
              <a:solidFill>
                <a:srgbClr val="00009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Times New Roman" pitchFamily="18" charset="0"/>
              </a:rPr>
              <a:t>Dhanashri Ganjawalla is Mukesh Ganjawalla’s wife and business partner from the time the company was formed. She has led the company’s </a:t>
            </a: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rPr>
              <a:t>Administration, </a:t>
            </a:r>
            <a:r>
              <a:rPr lang="en-US" sz="1200" i="1" dirty="0" smtClean="0">
                <a:solidFill>
                  <a:schemeClr val="tx1">
                    <a:lumMod val="75000"/>
                    <a:lumOff val="25000"/>
                  </a:schemeClr>
                </a:solidFill>
                <a:latin typeface="Calibri" pitchFamily="34" charset="0"/>
                <a:ea typeface="Calibri" pitchFamily="34" charset="0"/>
                <a:cs typeface="Arial" pitchFamily="34" charset="0"/>
              </a:rPr>
              <a:t>Financial</a:t>
            </a: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rPr>
              <a:t> Planning</a:t>
            </a:r>
            <a:r>
              <a:rPr kumimoji="0" lang="en-US" sz="1200" b="0" i="1" u="none" strike="noStrike" cap="none" normalizeH="0" dirty="0" smtClean="0">
                <a:ln>
                  <a:noFill/>
                </a:ln>
                <a:solidFill>
                  <a:schemeClr val="tx1">
                    <a:lumMod val="75000"/>
                    <a:lumOff val="25000"/>
                  </a:schemeClr>
                </a:solidFill>
                <a:effectLst/>
                <a:latin typeface="Calibri" pitchFamily="34" charset="0"/>
                <a:ea typeface="Calibri" pitchFamily="34" charset="0"/>
                <a:cs typeface="Arial" pitchFamily="34" charset="0"/>
              </a:rPr>
              <a:t> and</a:t>
            </a: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rPr>
              <a:t> Profit Centre Operations</a:t>
            </a:r>
            <a:r>
              <a:rPr kumimoji="0" lang="en-US" sz="1200" b="0" i="1" u="none" strike="noStrike" cap="none" normalizeH="0" dirty="0" smtClean="0">
                <a:ln>
                  <a:noFill/>
                </a:ln>
                <a:solidFill>
                  <a:schemeClr val="tx1">
                    <a:lumMod val="75000"/>
                    <a:lumOff val="25000"/>
                  </a:schemeClr>
                </a:solidFill>
                <a:effectLst/>
                <a:latin typeface="Calibri" pitchFamily="34" charset="0"/>
                <a:ea typeface="Calibri" pitchFamily="34" charset="0"/>
                <a:cs typeface="Arial" pitchFamily="34" charset="0"/>
              </a:rPr>
              <a:t> </a:t>
            </a:r>
            <a:r>
              <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rPr>
              <a:t>since its conception.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endParaRPr>
          </a:p>
          <a:p>
            <a:pPr lvl="0" algn="just" eaLnBrk="0" fontAlgn="base" hangingPunct="0">
              <a:spcBef>
                <a:spcPct val="0"/>
              </a:spcBef>
              <a:spcAft>
                <a:spcPct val="0"/>
              </a:spcAft>
            </a:pPr>
            <a:r>
              <a:rPr lang="en-US" sz="1400" dirty="0" smtClean="0">
                <a:solidFill>
                  <a:srgbClr val="000092"/>
                </a:solidFill>
                <a:latin typeface="Calibri" pitchFamily="34" charset="0"/>
                <a:ea typeface="Calibri" pitchFamily="34" charset="0"/>
                <a:cs typeface="Times New Roman" pitchFamily="18" charset="0"/>
              </a:rPr>
              <a:t>Harshal Ganjawalla </a:t>
            </a:r>
            <a:r>
              <a:rPr lang="en-US" sz="1400" i="1" dirty="0" smtClean="0">
                <a:solidFill>
                  <a:srgbClr val="000092"/>
                </a:solidFill>
                <a:latin typeface="Calibri" pitchFamily="34" charset="0"/>
                <a:ea typeface="Calibri" pitchFamily="34" charset="0"/>
                <a:cs typeface="Times New Roman" pitchFamily="18" charset="0"/>
              </a:rPr>
              <a:t>Director</a:t>
            </a:r>
            <a:endParaRPr lang="en-US" sz="1400" dirty="0" smtClean="0">
              <a:solidFill>
                <a:srgbClr val="000092"/>
              </a:solidFill>
              <a:latin typeface="Calibri" pitchFamily="34" charset="0"/>
              <a:cs typeface="Arial" pitchFamily="34" charset="0"/>
            </a:endParaRPr>
          </a:p>
          <a:p>
            <a:pPr lvl="0" algn="just" eaLnBrk="0" fontAlgn="base" hangingPunct="0">
              <a:spcBef>
                <a:spcPct val="0"/>
              </a:spcBef>
              <a:spcAft>
                <a:spcPct val="0"/>
              </a:spcAft>
            </a:pPr>
            <a:r>
              <a:rPr lang="en-US" sz="1200" i="1" dirty="0" smtClean="0">
                <a:solidFill>
                  <a:schemeClr val="tx1">
                    <a:lumMod val="75000"/>
                    <a:lumOff val="25000"/>
                  </a:schemeClr>
                </a:solidFill>
                <a:latin typeface="Calibri" pitchFamily="34" charset="0"/>
                <a:ea typeface="Calibri" pitchFamily="34" charset="0"/>
                <a:cs typeface="Times New Roman" pitchFamily="18" charset="0"/>
              </a:rPr>
              <a:t>With an extensive training experience in large and internationally reputed refrigeration factories in China, Harshal Ganjawalla leads the manufacturing division (Ganjawalla FabriPro Pvt. Ltd.) of the group and is based out of Silvassa (UT of Dadra and Nagar Haveli). With concentration on developing innovative, reliable, efficient and aesthetically appealing products at the factory, he manages the timely project deliveries, with tremendous cost and quality control.</a:t>
            </a:r>
          </a:p>
          <a:p>
            <a:pPr lvl="0" algn="just" eaLnBrk="0" fontAlgn="base" hangingPunct="0">
              <a:spcBef>
                <a:spcPct val="0"/>
              </a:spcBef>
              <a:spcAft>
                <a:spcPct val="0"/>
              </a:spcAft>
            </a:pPr>
            <a:endParaRPr lang="en-US" sz="1200" i="1" dirty="0" smtClean="0">
              <a:solidFill>
                <a:schemeClr val="tx1">
                  <a:lumMod val="75000"/>
                  <a:lumOff val="25000"/>
                </a:schemeClr>
              </a:solidFill>
              <a:latin typeface="Calibri" pitchFamily="34" charset="0"/>
              <a:ea typeface="Calibri" pitchFamily="34" charset="0"/>
              <a:cs typeface="Times New Roman" pitchFamily="18" charset="0"/>
            </a:endParaRPr>
          </a:p>
          <a:p>
            <a:pPr lvl="0" algn="just" eaLnBrk="0" fontAlgn="base" hangingPunct="0">
              <a:spcBef>
                <a:spcPct val="0"/>
              </a:spcBef>
              <a:spcAft>
                <a:spcPct val="0"/>
              </a:spcAft>
            </a:pPr>
            <a:r>
              <a:rPr lang="en-US" sz="1400" dirty="0" smtClean="0">
                <a:solidFill>
                  <a:srgbClr val="000092"/>
                </a:solidFill>
                <a:latin typeface="Calibri" pitchFamily="34" charset="0"/>
                <a:ea typeface="Calibri" pitchFamily="34" charset="0"/>
                <a:cs typeface="Times New Roman" pitchFamily="18" charset="0"/>
              </a:rPr>
              <a:t>Pranal Ganjawalla </a:t>
            </a:r>
            <a:r>
              <a:rPr lang="en-US" sz="1400" i="1" dirty="0" smtClean="0">
                <a:solidFill>
                  <a:srgbClr val="000092"/>
                </a:solidFill>
                <a:latin typeface="Calibri" pitchFamily="34" charset="0"/>
                <a:ea typeface="Calibri" pitchFamily="34" charset="0"/>
                <a:cs typeface="Times New Roman" pitchFamily="18" charset="0"/>
              </a:rPr>
              <a:t>Director</a:t>
            </a:r>
            <a:endParaRPr lang="en-US" sz="1400" dirty="0" smtClean="0">
              <a:solidFill>
                <a:srgbClr val="000092"/>
              </a:solidFill>
              <a:latin typeface="Calibri" pitchFamily="34" charset="0"/>
              <a:cs typeface="Arial" pitchFamily="34" charset="0"/>
            </a:endParaRPr>
          </a:p>
          <a:p>
            <a:pPr lvl="0" algn="just" eaLnBrk="0" fontAlgn="base" hangingPunct="0">
              <a:spcBef>
                <a:spcPct val="0"/>
              </a:spcBef>
              <a:spcAft>
                <a:spcPct val="0"/>
              </a:spcAft>
            </a:pPr>
            <a:r>
              <a:rPr lang="en-US" sz="1200" i="1" dirty="0" smtClean="0">
                <a:solidFill>
                  <a:schemeClr val="tx1">
                    <a:lumMod val="75000"/>
                    <a:lumOff val="25000"/>
                  </a:schemeClr>
                </a:solidFill>
                <a:latin typeface="Calibri" pitchFamily="34" charset="0"/>
                <a:ea typeface="Calibri" pitchFamily="34" charset="0"/>
                <a:cs typeface="Times New Roman" pitchFamily="18" charset="0"/>
              </a:rPr>
              <a:t>Pranal Ganjawalla is a management graduate from Manchester University (UK) with work experience in companies such as Foster refrigeration, etc. With serious in-depth knowledge and understanding of the working of the latest &amp; most efficient products internationally and the aim to provide turnkey solutions with the best possible logistics, Pranal is leading the way forward for the company when it comes to sales, marketing and project handling. He is based in Mumbai. </a:t>
            </a:r>
          </a:p>
          <a:p>
            <a:pPr lvl="0" algn="just" eaLnBrk="0" fontAlgn="base" hangingPunct="0">
              <a:spcBef>
                <a:spcPct val="0"/>
              </a:spcBef>
              <a:spcAft>
                <a:spcPct val="0"/>
              </a:spcAft>
            </a:pPr>
            <a:endParaRPr lang="en-US" sz="1200" i="1" dirty="0" smtClean="0">
              <a:solidFill>
                <a:schemeClr val="tx1">
                  <a:lumMod val="75000"/>
                  <a:lumOff val="25000"/>
                </a:schemeClr>
              </a:solidFill>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chemeClr val="tx1">
                  <a:lumMod val="75000"/>
                  <a:lumOff val="25000"/>
                </a:schemeClr>
              </a:solidFill>
              <a:effectLst/>
              <a:latin typeface="Calibri"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p:txBody>
      </p:sp>
      <p:pic>
        <p:nvPicPr>
          <p:cNvPr id="3" name="Picture 1"/>
          <p:cNvPicPr>
            <a:picLocks noChangeAspect="1" noChangeArrowheads="1"/>
          </p:cNvPicPr>
          <p:nvPr/>
        </p:nvPicPr>
        <p:blipFill>
          <a:blip r:embed="rId2"/>
          <a:srcRect/>
          <a:stretch>
            <a:fillRect/>
          </a:stretch>
        </p:blipFill>
        <p:spPr bwMode="auto">
          <a:xfrm>
            <a:off x="571480" y="6143636"/>
            <a:ext cx="5572164" cy="3000364"/>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582036DA-58AF-4C3B-83E1-09AAB0D0CFC4}" type="datetime1">
              <a:rPr lang="en-IN" smtClean="0"/>
              <a:pPr/>
              <a:t>02-10-2014</a:t>
            </a:fld>
            <a:endParaRPr lang="en-IN" dirty="0"/>
          </a:p>
        </p:txBody>
      </p:sp>
      <p:sp>
        <p:nvSpPr>
          <p:cNvPr id="5" name="Slide Number Placeholder 4"/>
          <p:cNvSpPr>
            <a:spLocks noGrp="1"/>
          </p:cNvSpPr>
          <p:nvPr>
            <p:ph type="sldNum" sz="quarter" idx="12"/>
          </p:nvPr>
        </p:nvSpPr>
        <p:spPr/>
        <p:txBody>
          <a:bodyPr/>
          <a:lstStyle/>
          <a:p>
            <a:fld id="{79BEE7FF-6AE6-40C5-BDBE-3884BD3D34E3}" type="slidenum">
              <a:rPr lang="en-IN" smtClean="0"/>
              <a:pPr/>
              <a:t>4</a:t>
            </a:fld>
            <a:endParaRPr lang="en-IN" dirty="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8" y="214282"/>
            <a:ext cx="6210690" cy="4970591"/>
          </a:xfrm>
          <a:prstGeom prst="rect">
            <a:avLst/>
          </a:prstGeom>
        </p:spPr>
        <p:txBody>
          <a:bodyPr wrap="square">
            <a:spAutoFit/>
          </a:bodyPr>
          <a:lstStyle/>
          <a:p>
            <a:pPr algn="ctr"/>
            <a:r>
              <a:rPr lang="en-IN" i="1" dirty="0" smtClean="0">
                <a:solidFill>
                  <a:srgbClr val="000092"/>
                </a:solidFill>
              </a:rPr>
              <a:t>MANUFACTURING</a:t>
            </a:r>
          </a:p>
          <a:p>
            <a:pPr algn="ctr"/>
            <a:endParaRPr lang="en-IN" sz="800" i="1" dirty="0">
              <a:solidFill>
                <a:srgbClr val="000092"/>
              </a:solidFill>
            </a:endParaRPr>
          </a:p>
          <a:p>
            <a:endParaRPr lang="en-IN" sz="100" i="1" dirty="0">
              <a:solidFill>
                <a:schemeClr val="tx1">
                  <a:lumMod val="75000"/>
                  <a:lumOff val="25000"/>
                </a:schemeClr>
              </a:solidFill>
            </a:endParaRPr>
          </a:p>
          <a:p>
            <a:pPr algn="just"/>
            <a:r>
              <a:rPr lang="en-IN" sz="1200" i="1" dirty="0">
                <a:solidFill>
                  <a:schemeClr val="tx1">
                    <a:lumMod val="75000"/>
                    <a:lumOff val="25000"/>
                  </a:schemeClr>
                </a:solidFill>
              </a:rPr>
              <a:t>Ganjawalla FabriPro Pvt. Ltd. (GFPL) is a manufacturing facility based in Silvassa which is situated in the Union Territory of Dadra and Nagar Haveli. It manufactures its own line of innovative food service, bar and refrigeration equipment called MGPRO, developed to an uncompromised level of quality and durability, targeting the quality and price conscious food and beverage operators. </a:t>
            </a:r>
          </a:p>
          <a:p>
            <a:pPr algn="just">
              <a:lnSpc>
                <a:spcPct val="200000"/>
              </a:lnSpc>
            </a:pPr>
            <a:r>
              <a:rPr lang="en-IN" sz="1200" i="1" dirty="0">
                <a:solidFill>
                  <a:schemeClr val="tx1">
                    <a:lumMod val="75000"/>
                    <a:lumOff val="25000"/>
                  </a:schemeClr>
                </a:solidFill>
              </a:rPr>
              <a:t> </a:t>
            </a:r>
          </a:p>
          <a:p>
            <a:pPr algn="just"/>
            <a:r>
              <a:rPr lang="en-IN" sz="1200" i="1" dirty="0">
                <a:solidFill>
                  <a:schemeClr val="tx1">
                    <a:lumMod val="75000"/>
                    <a:lumOff val="25000"/>
                  </a:schemeClr>
                </a:solidFill>
              </a:rPr>
              <a:t>GFPL keeps striving to meet individual customer requirements, with cutting-edge designs, while meeting the latest energy, environmental and food safety legislation...products that are robust, good looking, reliable, energy efficient and very cost effective. </a:t>
            </a:r>
            <a:endParaRPr lang="en-IN" sz="1200" i="1" dirty="0" smtClean="0">
              <a:solidFill>
                <a:schemeClr val="tx1">
                  <a:lumMod val="75000"/>
                  <a:lumOff val="25000"/>
                </a:schemeClr>
              </a:solidFill>
            </a:endParaRPr>
          </a:p>
          <a:p>
            <a:pPr algn="just">
              <a:lnSpc>
                <a:spcPct val="200000"/>
              </a:lnSpc>
            </a:pPr>
            <a:endParaRPr lang="en-IN" sz="1200" i="1" dirty="0" smtClean="0">
              <a:solidFill>
                <a:schemeClr val="tx1">
                  <a:lumMod val="75000"/>
                  <a:lumOff val="25000"/>
                </a:schemeClr>
              </a:solidFill>
            </a:endParaRPr>
          </a:p>
          <a:p>
            <a:pPr algn="just"/>
            <a:r>
              <a:rPr lang="en-IN" sz="1200" i="1" dirty="0" smtClean="0">
                <a:solidFill>
                  <a:schemeClr val="tx1">
                    <a:lumMod val="75000"/>
                    <a:lumOff val="25000"/>
                  </a:schemeClr>
                </a:solidFill>
              </a:rPr>
              <a:t>Products are tested to perform under extreme conditions…similar to the conditions we have in kitchen and commercial outfits in India. No products are launched unless it is tested to perform under rugged Indian environmental conditions. Over and above everything, 90% of our electrical and wear n tear components are freely available in the local markets across India for the best possible service back-up. In </a:t>
            </a:r>
            <a:r>
              <a:rPr lang="en-IN" sz="1200" i="1" dirty="0">
                <a:solidFill>
                  <a:schemeClr val="tx1">
                    <a:lumMod val="75000"/>
                    <a:lumOff val="25000"/>
                  </a:schemeClr>
                </a:solidFill>
              </a:rPr>
              <a:t>short, this MGPRO range is Made in India, for India! </a:t>
            </a:r>
          </a:p>
          <a:p>
            <a:pPr algn="just">
              <a:lnSpc>
                <a:spcPct val="200000"/>
              </a:lnSpc>
            </a:pPr>
            <a:r>
              <a:rPr lang="en-IN" sz="1200" i="1" dirty="0">
                <a:solidFill>
                  <a:schemeClr val="tx1">
                    <a:lumMod val="75000"/>
                    <a:lumOff val="25000"/>
                  </a:schemeClr>
                </a:solidFill>
              </a:rPr>
              <a:t>	</a:t>
            </a:r>
          </a:p>
          <a:p>
            <a:pPr algn="just"/>
            <a:r>
              <a:rPr lang="en-IN" sz="1200" i="1" dirty="0">
                <a:solidFill>
                  <a:schemeClr val="tx1">
                    <a:lumMod val="75000"/>
                    <a:lumOff val="25000"/>
                  </a:schemeClr>
                </a:solidFill>
              </a:rPr>
              <a:t>The scale of manufacturing facilitates the cost to be kept to the bare minimum and allows us to invest into research and development towards better technology, energy efficiency, environmental friendliness and aesthetics. Driven by large supplies to various parts of India, Middle East and Africa, MGPRO products go through some of the most stringent quality control testing, thereby ensuring consistency. </a:t>
            </a:r>
            <a:endParaRPr lang="en-IN" sz="1200" i="1" dirty="0" smtClean="0">
              <a:solidFill>
                <a:schemeClr val="tx1">
                  <a:lumMod val="75000"/>
                  <a:lumOff val="25000"/>
                </a:schemeClr>
              </a:solidFill>
            </a:endParaRPr>
          </a:p>
          <a:p>
            <a:pPr algn="just"/>
            <a:endParaRPr lang="en-IN" sz="1400" i="1" dirty="0" smtClean="0">
              <a:solidFill>
                <a:schemeClr val="tx1">
                  <a:lumMod val="75000"/>
                  <a:lumOff val="25000"/>
                </a:schemeClr>
              </a:solidFill>
            </a:endParaRPr>
          </a:p>
        </p:txBody>
      </p:sp>
      <p:pic>
        <p:nvPicPr>
          <p:cNvPr id="25602" name="Picture 2"/>
          <p:cNvPicPr>
            <a:picLocks noChangeAspect="1" noChangeArrowheads="1"/>
          </p:cNvPicPr>
          <p:nvPr/>
        </p:nvPicPr>
        <p:blipFill>
          <a:blip r:embed="rId2"/>
          <a:srcRect t="8000"/>
          <a:stretch>
            <a:fillRect/>
          </a:stretch>
        </p:blipFill>
        <p:spPr bwMode="auto">
          <a:xfrm>
            <a:off x="0" y="5500694"/>
            <a:ext cx="6858000" cy="3643306"/>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12DB4F07-65DC-4646-9781-71A984333351}" type="datetime1">
              <a:rPr lang="en-IN" smtClean="0"/>
              <a:pPr/>
              <a:t>02-10-2014</a:t>
            </a:fld>
            <a:endParaRPr lang="en-IN" dirty="0"/>
          </a:p>
        </p:txBody>
      </p:sp>
      <p:sp>
        <p:nvSpPr>
          <p:cNvPr id="5" name="Slide Number Placeholder 4"/>
          <p:cNvSpPr>
            <a:spLocks noGrp="1"/>
          </p:cNvSpPr>
          <p:nvPr>
            <p:ph type="sldNum" sz="quarter" idx="12"/>
          </p:nvPr>
        </p:nvSpPr>
        <p:spPr/>
        <p:txBody>
          <a:bodyPr/>
          <a:lstStyle/>
          <a:p>
            <a:fld id="{79BEE7FF-6AE6-40C5-BDBE-3884BD3D34E3}" type="slidenum">
              <a:rPr lang="en-IN" smtClean="0"/>
              <a:pPr/>
              <a:t>5</a:t>
            </a:fld>
            <a:endParaRPr lang="en-IN" dirty="0"/>
          </a:p>
        </p:txBody>
      </p:sp>
    </p:spTree>
    <p:extLst>
      <p:ext uri="{BB962C8B-B14F-4D97-AF65-F5344CB8AC3E}">
        <p14:creationId xmlns:p14="http://schemas.microsoft.com/office/powerpoint/2010/main" xmlns="" val="3244479869"/>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 y="0"/>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
        <p:nvSpPr>
          <p:cNvPr id="6" name="Rectangle 8"/>
          <p:cNvSpPr>
            <a:spLocks noChangeArrowheads="1"/>
          </p:cNvSpPr>
          <p:nvPr/>
        </p:nvSpPr>
        <p:spPr bwMode="auto">
          <a:xfrm>
            <a:off x="214290" y="0"/>
            <a:ext cx="6439825" cy="9171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1" u="none" strike="noStrike" cap="none" normalizeH="0" baseline="0" dirty="0" smtClean="0">
                <a:ln>
                  <a:noFill/>
                </a:ln>
                <a:solidFill>
                  <a:srgbClr val="000092"/>
                </a:solidFill>
                <a:effectLst/>
                <a:ea typeface="Calibri" pitchFamily="34" charset="0"/>
                <a:cs typeface="Times New Roman" pitchFamily="18" charset="0"/>
              </a:rPr>
              <a:t>ENVIRONMENT</a:t>
            </a:r>
            <a:r>
              <a:rPr kumimoji="0" lang="en-US" i="1" u="none" strike="noStrike" cap="none" normalizeH="0" dirty="0" smtClean="0">
                <a:ln>
                  <a:noFill/>
                </a:ln>
                <a:solidFill>
                  <a:srgbClr val="000092"/>
                </a:solidFill>
                <a:effectLst/>
                <a:ea typeface="Calibri" pitchFamily="34" charset="0"/>
                <a:cs typeface="Times New Roman" pitchFamily="18" charset="0"/>
              </a:rPr>
              <a:t> FIRST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i="1" u="none" strike="noStrike" cap="none" normalizeH="0" dirty="0" smtClean="0">
              <a:ln>
                <a:noFill/>
              </a:ln>
              <a:solidFill>
                <a:srgbClr val="000092"/>
              </a:solidFill>
              <a:effectLst/>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i="1" u="none" strike="noStrike" cap="none" normalizeH="0" baseline="0" dirty="0" smtClean="0">
              <a:ln>
                <a:noFill/>
              </a:ln>
              <a:solidFill>
                <a:srgbClr val="000092"/>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latin typeface="Trebuchet MS"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The MG group recognizes the increasing importance and need to safeguard our environment and also to assist our clients in the efficient and effective operation of their equipment. We strive to enhance the duty of care and support we can provide to end users in aspects such as cleaning, hygiene, energy consumption, acoustics and through the whole life costs of the equipment, including safe and environmentally correct disposal.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lumMod val="65000"/>
                  <a:lumOff val="35000"/>
                </a:schemeClr>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All</a:t>
            </a:r>
            <a:r>
              <a:rPr kumimoji="0" lang="en-US" sz="1200" b="0" i="1" u="none" strike="noStrike" cap="none" normalizeH="0" dirty="0" smtClean="0">
                <a:ln>
                  <a:noFill/>
                </a:ln>
                <a:solidFill>
                  <a:schemeClr val="tx1">
                    <a:lumMod val="65000"/>
                    <a:lumOff val="35000"/>
                  </a:schemeClr>
                </a:solidFill>
                <a:effectLst/>
                <a:ea typeface="Calibri" pitchFamily="34" charset="0"/>
                <a:cs typeface="Times New Roman" pitchFamily="18" charset="0"/>
              </a:rPr>
              <a:t> </a:t>
            </a:r>
            <a:r>
              <a:rPr kumimoji="0" lang="en-US" sz="1200" b="0" i="1"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cabinets, display cases, back bar and all SS equipment are manufactured using CFC free, HCFC free, ODP zero PU foam insulation.  All refrigerants offered by MG comply with the latest legislation and environmental regulation.  Currently R134a and R404a are in use, however in enhancing both performance and environmental protection and awareness.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algn="just"/>
            <a:r>
              <a:rPr lang="en-IN" sz="1200" i="1" dirty="0">
                <a:solidFill>
                  <a:schemeClr val="tx1">
                    <a:lumMod val="65000"/>
                    <a:lumOff val="35000"/>
                  </a:schemeClr>
                </a:solidFill>
              </a:rPr>
              <a:t>Throughout the production and manufacturing process, we strive to minimise waste and its environmental impact and re-use and recycle a number of raw materials entering the business, including: </a:t>
            </a:r>
          </a:p>
          <a:p>
            <a:pPr marL="285750" lvl="0" indent="-285750" algn="just">
              <a:buFont typeface="Arial" pitchFamily="34" charset="0"/>
              <a:buChar char="•"/>
            </a:pPr>
            <a:r>
              <a:rPr lang="en-IN" sz="1200" i="1" dirty="0">
                <a:solidFill>
                  <a:schemeClr val="tx1">
                    <a:lumMod val="65000"/>
                    <a:lumOff val="35000"/>
                  </a:schemeClr>
                </a:solidFill>
              </a:rPr>
              <a:t>Metal  - Re-used or recycled via approved scrap metal merchants </a:t>
            </a:r>
          </a:p>
          <a:p>
            <a:pPr marL="285750" lvl="0" indent="-285750" algn="just">
              <a:buFont typeface="Arial" pitchFamily="34" charset="0"/>
              <a:buChar char="•"/>
            </a:pPr>
            <a:r>
              <a:rPr lang="en-IN" sz="1200" i="1" dirty="0">
                <a:solidFill>
                  <a:schemeClr val="tx1">
                    <a:lumMod val="65000"/>
                    <a:lumOff val="35000"/>
                  </a:schemeClr>
                </a:solidFill>
              </a:rPr>
              <a:t>Plastics  - Recycled via the manufacturer/supplier for re-grading </a:t>
            </a:r>
          </a:p>
          <a:p>
            <a:pPr marL="285750" lvl="0" indent="-285750" algn="just">
              <a:buFont typeface="Arial" pitchFamily="34" charset="0"/>
              <a:buChar char="•"/>
            </a:pPr>
            <a:r>
              <a:rPr lang="en-IN" sz="1200" i="1" dirty="0">
                <a:solidFill>
                  <a:schemeClr val="tx1">
                    <a:lumMod val="65000"/>
                    <a:lumOff val="35000"/>
                  </a:schemeClr>
                </a:solidFill>
              </a:rPr>
              <a:t>Timber  - Pallets re-used and returned to the supplier </a:t>
            </a:r>
          </a:p>
          <a:p>
            <a:pPr marL="285750" lvl="0" indent="-285750" algn="just">
              <a:buFont typeface="Arial" pitchFamily="34" charset="0"/>
              <a:buChar char="•"/>
            </a:pPr>
            <a:r>
              <a:rPr lang="en-IN" sz="1200" i="1" dirty="0">
                <a:solidFill>
                  <a:schemeClr val="tx1">
                    <a:lumMod val="65000"/>
                    <a:lumOff val="35000"/>
                  </a:schemeClr>
                </a:solidFill>
              </a:rPr>
              <a:t>Cardboard  - Recycled </a:t>
            </a:r>
          </a:p>
          <a:p>
            <a:pPr marL="285750" lvl="0" indent="-285750" algn="just">
              <a:buFont typeface="Arial" pitchFamily="34" charset="0"/>
              <a:buChar char="•"/>
            </a:pPr>
            <a:r>
              <a:rPr lang="en-IN" sz="1200" i="1" dirty="0">
                <a:solidFill>
                  <a:schemeClr val="tx1">
                    <a:lumMod val="65000"/>
                    <a:lumOff val="35000"/>
                  </a:schemeClr>
                </a:solidFill>
              </a:rPr>
              <a:t>Waste chemicals and fluids are duly disposed of via approved and regulated contractors.  </a:t>
            </a:r>
            <a:endParaRPr lang="en-IN" sz="1200" i="1" dirty="0" smtClean="0">
              <a:solidFill>
                <a:schemeClr val="tx1">
                  <a:lumMod val="65000"/>
                  <a:lumOff val="35000"/>
                </a:schemeClr>
              </a:solidFill>
            </a:endParaRPr>
          </a:p>
          <a:p>
            <a:pPr algn="just"/>
            <a:endParaRPr lang="en-IN" sz="1200" i="1" dirty="0" smtClean="0">
              <a:solidFill>
                <a:schemeClr val="tx1">
                  <a:lumMod val="65000"/>
                  <a:lumOff val="35000"/>
                </a:schemeClr>
              </a:solidFill>
            </a:endParaRPr>
          </a:p>
          <a:p>
            <a:pPr algn="just"/>
            <a:r>
              <a:rPr lang="en-IN" sz="1200" i="1" dirty="0" smtClean="0">
                <a:solidFill>
                  <a:schemeClr val="tx1">
                    <a:lumMod val="65000"/>
                    <a:lumOff val="35000"/>
                  </a:schemeClr>
                </a:solidFill>
              </a:rPr>
              <a:t>MGPRO product design is focussed to user application and needs.  We equally bring engineering excellence and benefit through duty of care, service and operating performance. MG - PRO product developments incorporate latest technology to reduce energy consumption and acoustic levels without impairing product performance and service support. </a:t>
            </a:r>
          </a:p>
          <a:p>
            <a:pPr algn="just"/>
            <a:endParaRPr lang="en-IN" sz="1200" i="1" dirty="0" smtClean="0">
              <a:solidFill>
                <a:schemeClr val="tx1">
                  <a:lumMod val="65000"/>
                  <a:lumOff val="35000"/>
                </a:schemeClr>
              </a:solidFill>
            </a:endParaRPr>
          </a:p>
          <a:p>
            <a:pPr algn="just"/>
            <a:r>
              <a:rPr lang="en-IN" sz="1200" i="1" dirty="0" smtClean="0">
                <a:solidFill>
                  <a:schemeClr val="tx1">
                    <a:lumMod val="65000"/>
                    <a:lumOff val="35000"/>
                  </a:schemeClr>
                </a:solidFill>
              </a:rPr>
              <a:t>Examples of such included on all MG - PRO products are: </a:t>
            </a:r>
          </a:p>
          <a:p>
            <a:pPr marL="285750" lvl="0" indent="-285750" algn="just">
              <a:buFont typeface="Arial" pitchFamily="34" charset="0"/>
              <a:buChar char="•"/>
            </a:pPr>
            <a:r>
              <a:rPr lang="en-IN" sz="1200" i="1" dirty="0" smtClean="0">
                <a:solidFill>
                  <a:schemeClr val="tx1">
                    <a:lumMod val="65000"/>
                    <a:lumOff val="35000"/>
                  </a:schemeClr>
                </a:solidFill>
              </a:rPr>
              <a:t>Balloon profile, easy clean and longer life gaskets enhancing whole life costs </a:t>
            </a:r>
          </a:p>
          <a:p>
            <a:pPr marL="285750" lvl="0" indent="-285750" algn="just">
              <a:buFont typeface="Arial" pitchFamily="34" charset="0"/>
              <a:buChar char="•"/>
            </a:pPr>
            <a:r>
              <a:rPr lang="en-IN" sz="1200" i="1" dirty="0" smtClean="0">
                <a:solidFill>
                  <a:schemeClr val="tx1">
                    <a:lumMod val="65000"/>
                    <a:lumOff val="35000"/>
                  </a:schemeClr>
                </a:solidFill>
              </a:rPr>
              <a:t>Enhanced controls and temperature monitoring systems </a:t>
            </a:r>
          </a:p>
          <a:p>
            <a:pPr marL="285750" lvl="0" indent="-285750" algn="just">
              <a:buFont typeface="Arial" pitchFamily="34" charset="0"/>
              <a:buChar char="•"/>
            </a:pPr>
            <a:r>
              <a:rPr lang="en-IN" sz="1200" i="1" dirty="0" smtClean="0">
                <a:solidFill>
                  <a:schemeClr val="tx1">
                    <a:lumMod val="65000"/>
                    <a:lumOff val="35000"/>
                  </a:schemeClr>
                </a:solidFill>
              </a:rPr>
              <a:t>Mono bloc refrigeration units for tremendous energy efficiency</a:t>
            </a:r>
          </a:p>
          <a:p>
            <a:pPr marL="285750" lvl="0" indent="-285750" algn="just">
              <a:buFont typeface="Arial" pitchFamily="34" charset="0"/>
              <a:buChar char="•"/>
            </a:pPr>
            <a:r>
              <a:rPr lang="en-IN" sz="1200" i="1" dirty="0" smtClean="0">
                <a:solidFill>
                  <a:schemeClr val="tx1">
                    <a:lumMod val="65000"/>
                    <a:lumOff val="35000"/>
                  </a:schemeClr>
                </a:solidFill>
              </a:rPr>
              <a:t>Recycled paper and wooden packing material is used for packing</a:t>
            </a:r>
          </a:p>
          <a:p>
            <a:pPr algn="just"/>
            <a:r>
              <a:rPr lang="en-IN" sz="1200" i="1" dirty="0" smtClean="0">
                <a:solidFill>
                  <a:schemeClr val="tx1">
                    <a:lumMod val="65000"/>
                    <a:lumOff val="35000"/>
                  </a:schemeClr>
                </a:solidFill>
              </a:rPr>
              <a:t> </a:t>
            </a:r>
          </a:p>
          <a:p>
            <a:pPr algn="just"/>
            <a:r>
              <a:rPr lang="en-IN" sz="1200" i="1" dirty="0" smtClean="0">
                <a:solidFill>
                  <a:schemeClr val="tx1">
                    <a:lumMod val="65000"/>
                    <a:lumOff val="35000"/>
                  </a:schemeClr>
                </a:solidFill>
              </a:rPr>
              <a:t>We hope this brief introduction proves of value and assurance to you of our awareness to the environment and if we can offer any further guidance or support then please do not hesitate to contact us.</a:t>
            </a:r>
            <a:endParaRPr lang="en-IN" sz="1200" i="1" dirty="0">
              <a:solidFill>
                <a:schemeClr val="tx1">
                  <a:lumMod val="65000"/>
                  <a:lumOff val="35000"/>
                </a:schemeClr>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p:txBody>
      </p:sp>
      <p:pic>
        <p:nvPicPr>
          <p:cNvPr id="24578" name="Picture 2"/>
          <p:cNvPicPr>
            <a:picLocks noChangeAspect="1" noChangeArrowheads="1"/>
          </p:cNvPicPr>
          <p:nvPr/>
        </p:nvPicPr>
        <p:blipFill>
          <a:blip r:embed="rId2"/>
          <a:srcRect/>
          <a:stretch>
            <a:fillRect/>
          </a:stretch>
        </p:blipFill>
        <p:spPr bwMode="auto">
          <a:xfrm>
            <a:off x="428604" y="428596"/>
            <a:ext cx="6000792" cy="2047039"/>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79BEE7FF-6AE6-40C5-BDBE-3884BD3D34E3}" type="slidenum">
              <a:rPr lang="en-IN" smtClean="0"/>
              <a:pPr/>
              <a:t>6</a:t>
            </a:fld>
            <a:endParaRPr lang="en-IN" dirty="0"/>
          </a:p>
        </p:txBody>
      </p:sp>
      <p:pic>
        <p:nvPicPr>
          <p:cNvPr id="9" name="Picture 8" descr="Love_Food_Hate_Waste.jpg"/>
          <p:cNvPicPr>
            <a:picLocks noChangeAspect="1"/>
          </p:cNvPicPr>
          <p:nvPr/>
        </p:nvPicPr>
        <p:blipFill>
          <a:blip r:embed="rId3" cstate="print"/>
          <a:stretch>
            <a:fillRect/>
          </a:stretch>
        </p:blipFill>
        <p:spPr>
          <a:xfrm>
            <a:off x="5500702" y="7000892"/>
            <a:ext cx="1214446" cy="1094586"/>
          </a:xfrm>
          <a:prstGeom prst="rect">
            <a:avLst/>
          </a:prstGeom>
          <a:noFill/>
          <a:ln>
            <a:noFill/>
          </a:ln>
          <a:effectLst>
            <a:outerShdw blurRad="50800" dist="50800" dir="5400000" algn="ctr" rotWithShape="0">
              <a:srgbClr val="000000">
                <a:alpha val="4000"/>
              </a:srgbClr>
            </a:outerShdw>
          </a:effectLst>
        </p:spPr>
      </p:pic>
    </p:spTree>
    <p:extLst>
      <p:ext uri="{BB962C8B-B14F-4D97-AF65-F5344CB8AC3E}">
        <p14:creationId xmlns:p14="http://schemas.microsoft.com/office/powerpoint/2010/main" xmlns="" val="1750935259"/>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634" y="155516"/>
            <a:ext cx="6509076" cy="3826689"/>
          </a:xfrm>
          <a:prstGeom prst="rect">
            <a:avLst/>
          </a:prstGeom>
        </p:spPr>
        <p:txBody>
          <a:bodyPr wrap="square">
            <a:spAutoFit/>
          </a:bodyPr>
          <a:lstStyle/>
          <a:p>
            <a:pPr>
              <a:spcAft>
                <a:spcPts val="450"/>
              </a:spcAft>
            </a:pPr>
            <a:r>
              <a:rPr lang="en-IN" sz="2400" b="0" i="1" dirty="0" smtClean="0">
                <a:solidFill>
                  <a:srgbClr val="1704A4"/>
                </a:solidFill>
                <a:effectLst/>
                <a:ea typeface="Times New Roman"/>
              </a:rPr>
              <a:t>MGPRO Vs The Competition</a:t>
            </a:r>
            <a:endParaRPr lang="en-IN" sz="2400" b="1" dirty="0" smtClean="0">
              <a:effectLst/>
              <a:ea typeface="Times New Roman"/>
            </a:endParaRPr>
          </a:p>
          <a:p>
            <a:pPr>
              <a:spcAft>
                <a:spcPts val="750"/>
              </a:spcAft>
            </a:pPr>
            <a:r>
              <a:rPr lang="en-IN" sz="2000" i="1" dirty="0" smtClean="0">
                <a:solidFill>
                  <a:srgbClr val="595959"/>
                </a:solidFill>
                <a:effectLst/>
                <a:ea typeface="Times New Roman"/>
              </a:rPr>
              <a:t>Know the difference</a:t>
            </a:r>
            <a:endParaRPr lang="en-IN" sz="2400" dirty="0" smtClean="0">
              <a:effectLst/>
              <a:ea typeface="Times New Roman"/>
            </a:endParaRPr>
          </a:p>
          <a:p>
            <a:pPr algn="just">
              <a:spcBef>
                <a:spcPts val="1050"/>
              </a:spcBef>
              <a:spcAft>
                <a:spcPts val="1050"/>
              </a:spcAft>
            </a:pPr>
            <a:r>
              <a:rPr lang="en-IN" b="0" dirty="0" smtClean="0">
                <a:solidFill>
                  <a:srgbClr val="1704A4"/>
                </a:solidFill>
                <a:effectLst/>
                <a:ea typeface="Times New Roman"/>
                <a:cs typeface="Times New Roman"/>
              </a:rPr>
              <a:t>MG</a:t>
            </a:r>
            <a:r>
              <a:rPr lang="en-IN" b="0" i="1" dirty="0" smtClean="0">
                <a:solidFill>
                  <a:srgbClr val="1704A4"/>
                </a:solidFill>
                <a:effectLst/>
                <a:ea typeface="Times New Roman"/>
                <a:cs typeface="Times New Roman"/>
              </a:rPr>
              <a:t>PRO</a:t>
            </a:r>
            <a:r>
              <a:rPr lang="en-IN" b="0" dirty="0" smtClean="0">
                <a:solidFill>
                  <a:srgbClr val="1704A4"/>
                </a:solidFill>
                <a:effectLst/>
                <a:ea typeface="Times New Roman"/>
                <a:cs typeface="Times New Roman"/>
              </a:rPr>
              <a:t>'S STAINLESS STEEL</a:t>
            </a:r>
            <a:endParaRPr lang="en-IN" b="1" dirty="0" smtClean="0">
              <a:solidFill>
                <a:srgbClr val="4F81BD"/>
              </a:solidFill>
              <a:effectLst/>
              <a:ea typeface="Times New Roman"/>
              <a:cs typeface="Times New Roman"/>
            </a:endParaRPr>
          </a:p>
          <a:p>
            <a:pPr algn="just"/>
            <a:r>
              <a:rPr lang="en-IN" sz="1200" i="1" dirty="0" smtClean="0">
                <a:ea typeface="Calibri"/>
                <a:cs typeface="Times New Roman"/>
              </a:rPr>
              <a:t>Stainless steel is generally regarded as the best material to use in a commercial kitchen environment. All good quality kitchen equipment is made of stainless steel, especially where it comes into direct contact with food - such as in the interior of a fridge. Stainless steel is harder wearing, easier to clean, more hygienic and lasts longer than Aluminium and/or plastic. </a:t>
            </a:r>
          </a:p>
          <a:p>
            <a:pPr algn="just"/>
            <a:endParaRPr lang="en-IN" i="1" dirty="0">
              <a:ea typeface="Calibri"/>
              <a:cs typeface="Times New Roman"/>
            </a:endParaRPr>
          </a:p>
          <a:p>
            <a:pPr algn="just">
              <a:spcAft>
                <a:spcPts val="1275"/>
              </a:spcAft>
            </a:pPr>
            <a:endParaRPr lang="en-IN" sz="1400" b="0" i="1" dirty="0" smtClean="0">
              <a:solidFill>
                <a:srgbClr val="222222"/>
              </a:solidFill>
              <a:effectLst/>
              <a:ea typeface="Times New Roman"/>
              <a:cs typeface="Times New Roman"/>
            </a:endParaRPr>
          </a:p>
          <a:p>
            <a:pPr algn="just">
              <a:spcAft>
                <a:spcPts val="1275"/>
              </a:spcAft>
            </a:pPr>
            <a:endParaRPr lang="en-IN" sz="100" b="0" dirty="0" smtClean="0">
              <a:solidFill>
                <a:srgbClr val="1704A4"/>
              </a:solidFill>
              <a:effectLst/>
              <a:ea typeface="Times New Roman"/>
              <a:cs typeface="Times New Roman"/>
            </a:endParaRPr>
          </a:p>
          <a:p>
            <a:pPr algn="just">
              <a:spcAft>
                <a:spcPts val="1275"/>
              </a:spcAft>
            </a:pPr>
            <a:endParaRPr lang="en-IN" sz="1400" i="1" dirty="0" smtClean="0">
              <a:solidFill>
                <a:srgbClr val="222222"/>
              </a:solidFill>
              <a:ea typeface="Times New Roman"/>
            </a:endParaRPr>
          </a:p>
          <a:p>
            <a:pPr algn="just">
              <a:spcAft>
                <a:spcPts val="1275"/>
              </a:spcAft>
            </a:pPr>
            <a:endParaRPr lang="en-IN" sz="2400" i="1" dirty="0" smtClean="0">
              <a:effectLst/>
              <a:ea typeface="Times New Roman"/>
            </a:endParaRPr>
          </a:p>
        </p:txBody>
      </p:sp>
      <p:pic>
        <p:nvPicPr>
          <p:cNvPr id="1027" name="Picture 3" descr="C:\Users\Harshal Ganjawalla\Desktop\UNIVERSAL-R_big.jpg"/>
          <p:cNvPicPr>
            <a:picLocks noChangeAspect="1" noChangeArrowheads="1"/>
          </p:cNvPicPr>
          <p:nvPr/>
        </p:nvPicPr>
        <p:blipFill>
          <a:blip r:embed="rId2"/>
          <a:srcRect l="7500" t="16376" r="4999" b="18122"/>
          <a:stretch>
            <a:fillRect/>
          </a:stretch>
        </p:blipFill>
        <p:spPr bwMode="auto">
          <a:xfrm>
            <a:off x="5143512" y="2786050"/>
            <a:ext cx="1500198" cy="857256"/>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5000636" y="4572000"/>
            <a:ext cx="1500199" cy="1220239"/>
          </a:xfrm>
          <a:prstGeom prst="rect">
            <a:avLst/>
          </a:prstGeom>
          <a:noFill/>
          <a:ln w="9525">
            <a:noFill/>
            <a:miter lim="800000"/>
            <a:headEnd/>
            <a:tailEnd/>
          </a:ln>
          <a:effectLst/>
        </p:spPr>
      </p:pic>
      <p:pic>
        <p:nvPicPr>
          <p:cNvPr id="2" name="Picture 3"/>
          <p:cNvPicPr>
            <a:picLocks noChangeAspect="1" noChangeArrowheads="1"/>
          </p:cNvPicPr>
          <p:nvPr/>
        </p:nvPicPr>
        <p:blipFill>
          <a:blip r:embed="rId4"/>
          <a:srcRect l="12167" r="18750"/>
          <a:stretch>
            <a:fillRect/>
          </a:stretch>
        </p:blipFill>
        <p:spPr bwMode="auto">
          <a:xfrm>
            <a:off x="5214950" y="5929322"/>
            <a:ext cx="954081" cy="1544399"/>
          </a:xfrm>
          <a:prstGeom prst="rect">
            <a:avLst/>
          </a:prstGeom>
          <a:noFill/>
          <a:ln w="9525">
            <a:noFill/>
            <a:miter lim="800000"/>
            <a:headEnd/>
            <a:tailEnd/>
          </a:ln>
          <a:effectLst/>
        </p:spPr>
      </p:pic>
      <p:sp>
        <p:nvSpPr>
          <p:cNvPr id="9" name="Rectangle 8"/>
          <p:cNvSpPr/>
          <p:nvPr/>
        </p:nvSpPr>
        <p:spPr>
          <a:xfrm>
            <a:off x="214290" y="6215074"/>
            <a:ext cx="4143404" cy="861774"/>
          </a:xfrm>
          <a:prstGeom prst="rect">
            <a:avLst/>
          </a:prstGeom>
        </p:spPr>
        <p:txBody>
          <a:bodyPr wrap="square">
            <a:spAutoFit/>
          </a:bodyPr>
          <a:lstStyle/>
          <a:p>
            <a:r>
              <a:rPr lang="en-IN" dirty="0" smtClean="0">
                <a:solidFill>
                  <a:srgbClr val="000092"/>
                </a:solidFill>
              </a:rPr>
              <a:t>ELECTRIC MULLION HEATERS</a:t>
            </a:r>
          </a:p>
          <a:p>
            <a:endParaRPr lang="en-IN" sz="800" i="1" dirty="0" smtClean="0">
              <a:solidFill>
                <a:srgbClr val="000092"/>
              </a:solidFill>
            </a:endParaRPr>
          </a:p>
          <a:p>
            <a:r>
              <a:rPr lang="en-IN" sz="1200" i="1" dirty="0" smtClean="0">
                <a:solidFill>
                  <a:srgbClr val="222222"/>
                </a:solidFill>
                <a:ea typeface="Times New Roman"/>
              </a:rPr>
              <a:t>Anti-condensation on the mouth of the refrigerator and prevents potential dirt traps.</a:t>
            </a:r>
            <a:endParaRPr lang="en-IN" sz="1200" i="1" dirty="0">
              <a:solidFill>
                <a:srgbClr val="222222"/>
              </a:solidFill>
              <a:ea typeface="Times New Roman"/>
            </a:endParaRPr>
          </a:p>
        </p:txBody>
      </p:sp>
      <p:sp>
        <p:nvSpPr>
          <p:cNvPr id="7" name="Rectangle 6"/>
          <p:cNvSpPr/>
          <p:nvPr/>
        </p:nvSpPr>
        <p:spPr>
          <a:xfrm>
            <a:off x="214290" y="7643834"/>
            <a:ext cx="4500594" cy="1015663"/>
          </a:xfrm>
          <a:prstGeom prst="rect">
            <a:avLst/>
          </a:prstGeom>
        </p:spPr>
        <p:txBody>
          <a:bodyPr wrap="square">
            <a:spAutoFit/>
          </a:bodyPr>
          <a:lstStyle/>
          <a:p>
            <a:r>
              <a:rPr lang="en-IN" dirty="0" smtClean="0">
                <a:solidFill>
                  <a:srgbClr val="000092"/>
                </a:solidFill>
              </a:rPr>
              <a:t>ROUND CORNERS FOR EASY CLEANING</a:t>
            </a:r>
          </a:p>
          <a:p>
            <a:r>
              <a:rPr lang="en-IN" sz="1200" i="1" dirty="0" smtClean="0">
                <a:solidFill>
                  <a:schemeClr val="tx1">
                    <a:lumMod val="75000"/>
                    <a:lumOff val="25000"/>
                  </a:schemeClr>
                </a:solidFill>
              </a:rPr>
              <a:t>All MGPRO models come with coved / round corners for ease during cleaning.</a:t>
            </a:r>
          </a:p>
          <a:p>
            <a:endParaRPr lang="en-IN" i="1" dirty="0">
              <a:solidFill>
                <a:srgbClr val="000092"/>
              </a:solidFill>
            </a:endParaRPr>
          </a:p>
        </p:txBody>
      </p:sp>
      <p:pic>
        <p:nvPicPr>
          <p:cNvPr id="8" name="Picture 2" descr="C:\Users\Harshal Ganjawalla\Desktop\Rounded_inside_corners_16.png"/>
          <p:cNvPicPr>
            <a:picLocks noChangeAspect="1" noChangeArrowheads="1"/>
          </p:cNvPicPr>
          <p:nvPr/>
        </p:nvPicPr>
        <p:blipFill>
          <a:blip r:embed="rId5"/>
          <a:srcRect/>
          <a:stretch>
            <a:fillRect/>
          </a:stretch>
        </p:blipFill>
        <p:spPr bwMode="auto">
          <a:xfrm>
            <a:off x="5214950" y="7500958"/>
            <a:ext cx="1428760" cy="1428760"/>
          </a:xfrm>
          <a:prstGeom prst="rect">
            <a:avLst/>
          </a:prstGeom>
          <a:noFill/>
        </p:spPr>
      </p:pic>
      <p:sp>
        <p:nvSpPr>
          <p:cNvPr id="10" name="TextBox 9"/>
          <p:cNvSpPr txBox="1"/>
          <p:nvPr/>
        </p:nvSpPr>
        <p:spPr>
          <a:xfrm>
            <a:off x="142852" y="4857752"/>
            <a:ext cx="4643470" cy="1323439"/>
          </a:xfrm>
          <a:prstGeom prst="rect">
            <a:avLst/>
          </a:prstGeom>
          <a:noFill/>
        </p:spPr>
        <p:txBody>
          <a:bodyPr wrap="square" rtlCol="0">
            <a:spAutoFit/>
          </a:bodyPr>
          <a:lstStyle/>
          <a:p>
            <a:pPr algn="just">
              <a:spcBef>
                <a:spcPts val="1050"/>
              </a:spcBef>
              <a:spcAft>
                <a:spcPts val="1050"/>
              </a:spcAft>
            </a:pPr>
            <a:r>
              <a:rPr lang="en-IN" dirty="0" smtClean="0">
                <a:solidFill>
                  <a:srgbClr val="1704A4"/>
                </a:solidFill>
                <a:ea typeface="Times New Roman"/>
                <a:cs typeface="Times New Roman"/>
              </a:rPr>
              <a:t>PRESS TYPE MAGNETIC DOOR GASKETS</a:t>
            </a:r>
            <a:endParaRPr lang="en-IN" b="1" dirty="0" smtClean="0">
              <a:solidFill>
                <a:srgbClr val="4F81BD"/>
              </a:solidFill>
              <a:ea typeface="Times New Roman"/>
              <a:cs typeface="Times New Roman"/>
            </a:endParaRPr>
          </a:p>
          <a:p>
            <a:pPr algn="just">
              <a:spcAft>
                <a:spcPts val="1275"/>
              </a:spcAft>
            </a:pPr>
            <a:r>
              <a:rPr lang="en-IN" sz="1200" i="1" dirty="0" smtClean="0">
                <a:solidFill>
                  <a:srgbClr val="222222"/>
                </a:solidFill>
                <a:ea typeface="Times New Roman"/>
              </a:rPr>
              <a:t>MGPRO’s products typically come with removable door gaskets. This makes it very easy to clean and maintain as and when required.</a:t>
            </a:r>
          </a:p>
          <a:p>
            <a:endParaRPr lang="en-IN" dirty="0"/>
          </a:p>
        </p:txBody>
      </p:sp>
      <p:sp>
        <p:nvSpPr>
          <p:cNvPr id="11" name="TextBox 10"/>
          <p:cNvSpPr txBox="1"/>
          <p:nvPr/>
        </p:nvSpPr>
        <p:spPr>
          <a:xfrm>
            <a:off x="142852" y="2428860"/>
            <a:ext cx="4929222" cy="2639697"/>
          </a:xfrm>
          <a:prstGeom prst="rect">
            <a:avLst/>
          </a:prstGeom>
          <a:noFill/>
        </p:spPr>
        <p:txBody>
          <a:bodyPr wrap="square" rtlCol="0">
            <a:spAutoFit/>
          </a:bodyPr>
          <a:lstStyle/>
          <a:p>
            <a:pPr algn="just">
              <a:lnSpc>
                <a:spcPct val="115000"/>
              </a:lnSpc>
              <a:spcBef>
                <a:spcPts val="1050"/>
              </a:spcBef>
              <a:spcAft>
                <a:spcPts val="1050"/>
              </a:spcAft>
            </a:pPr>
            <a:r>
              <a:rPr lang="en-IN" dirty="0" smtClean="0">
                <a:solidFill>
                  <a:srgbClr val="1704A4"/>
                </a:solidFill>
                <a:ea typeface="Times New Roman"/>
                <a:cs typeface="Times New Roman"/>
              </a:rPr>
              <a:t>- 2 TO +4°C REFRIGERATOR TEMPERATURE RANGE</a:t>
            </a:r>
            <a:endParaRPr lang="en-IN" b="1" dirty="0" smtClean="0">
              <a:solidFill>
                <a:srgbClr val="4F81BD"/>
              </a:solidFill>
              <a:ea typeface="Times New Roman"/>
              <a:cs typeface="Times New Roman"/>
            </a:endParaRPr>
          </a:p>
          <a:p>
            <a:pPr algn="just">
              <a:spcAft>
                <a:spcPts val="1275"/>
              </a:spcAft>
            </a:pPr>
            <a:r>
              <a:rPr lang="en-IN" sz="1200" i="1" dirty="0" smtClean="0">
                <a:solidFill>
                  <a:srgbClr val="222222"/>
                </a:solidFill>
                <a:ea typeface="Times New Roman"/>
              </a:rPr>
              <a:t>MGPRO’s upright gastro-norm cabinet and gastro-norm counter refrigerators are designed to operate between -2ºC and +4ºC meaning they can be used to store, General Produce, Meat or Fish products. Our competitor’s refrigerators are only capable of +2° to +4°C; due to the lack of a superior heated defrost system which is fitted as standard on the MGPRO units. </a:t>
            </a:r>
          </a:p>
          <a:p>
            <a:pPr algn="just">
              <a:spcAft>
                <a:spcPts val="1275"/>
              </a:spcAft>
            </a:pPr>
            <a:r>
              <a:rPr lang="en-IN" sz="1200" i="1" dirty="0" smtClean="0">
                <a:solidFill>
                  <a:srgbClr val="222222"/>
                </a:solidFill>
                <a:ea typeface="Times New Roman"/>
              </a:rPr>
              <a:t>Controllers are water proof of Dixell make with intelligent automatic defrosting which ensures that the evaporator is working on optimum performance.</a:t>
            </a:r>
            <a:endParaRPr lang="en-IN" sz="1200" i="1" dirty="0" smtClean="0">
              <a:ea typeface="Times New Roman"/>
            </a:endParaRPr>
          </a:p>
          <a:p>
            <a:endParaRPr lang="en-IN" dirty="0"/>
          </a:p>
        </p:txBody>
      </p:sp>
      <p:sp>
        <p:nvSpPr>
          <p:cNvPr id="12" name="Date Placeholder 11"/>
          <p:cNvSpPr>
            <a:spLocks noGrp="1"/>
          </p:cNvSpPr>
          <p:nvPr>
            <p:ph type="dt" sz="half" idx="10"/>
          </p:nvPr>
        </p:nvSpPr>
        <p:spPr/>
        <p:txBody>
          <a:bodyPr/>
          <a:lstStyle/>
          <a:p>
            <a:fld id="{39F036A3-BD78-4C2F-A252-0852C679F57A}" type="datetime1">
              <a:rPr lang="en-IN" smtClean="0"/>
              <a:pPr/>
              <a:t>02-10-2014</a:t>
            </a:fld>
            <a:endParaRPr lang="en-IN" dirty="0"/>
          </a:p>
        </p:txBody>
      </p:sp>
      <p:sp>
        <p:nvSpPr>
          <p:cNvPr id="13" name="Slide Number Placeholder 12"/>
          <p:cNvSpPr>
            <a:spLocks noGrp="1"/>
          </p:cNvSpPr>
          <p:nvPr>
            <p:ph type="sldNum" sz="quarter" idx="12"/>
          </p:nvPr>
        </p:nvSpPr>
        <p:spPr/>
        <p:txBody>
          <a:bodyPr/>
          <a:lstStyle/>
          <a:p>
            <a:fld id="{79BEE7FF-6AE6-40C5-BDBE-3884BD3D34E3}" type="slidenum">
              <a:rPr lang="en-IN" smtClean="0"/>
              <a:pPr/>
              <a:t>7</a:t>
            </a:fld>
            <a:endParaRPr lang="en-IN" dirty="0"/>
          </a:p>
        </p:txBody>
      </p:sp>
    </p:spTree>
    <p:extLst>
      <p:ext uri="{BB962C8B-B14F-4D97-AF65-F5344CB8AC3E}">
        <p14:creationId xmlns:p14="http://schemas.microsoft.com/office/powerpoint/2010/main" xmlns="" val="1374313255"/>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52" y="214282"/>
            <a:ext cx="6072230" cy="1542987"/>
          </a:xfrm>
          <a:prstGeom prst="rect">
            <a:avLst/>
          </a:prstGeom>
        </p:spPr>
        <p:txBody>
          <a:bodyPr wrap="square">
            <a:spAutoFit/>
          </a:bodyPr>
          <a:lstStyle/>
          <a:p>
            <a:pPr algn="just">
              <a:spcBef>
                <a:spcPts val="1050"/>
              </a:spcBef>
              <a:spcAft>
                <a:spcPts val="1050"/>
              </a:spcAft>
            </a:pPr>
            <a:r>
              <a:rPr lang="en-IN" dirty="0" smtClean="0">
                <a:solidFill>
                  <a:srgbClr val="1704A4"/>
                </a:solidFill>
                <a:latin typeface="Calibri" pitchFamily="34" charset="0"/>
                <a:ea typeface="Times New Roman"/>
                <a:cs typeface="Times New Roman"/>
              </a:rPr>
              <a:t>SUPERIOR TECHNOLOGY </a:t>
            </a:r>
            <a:endParaRPr lang="en-IN" b="1" dirty="0" smtClean="0">
              <a:solidFill>
                <a:srgbClr val="4F81BD"/>
              </a:solidFill>
              <a:latin typeface="Calibri" pitchFamily="34" charset="0"/>
              <a:ea typeface="Times New Roman"/>
              <a:cs typeface="Times New Roman"/>
            </a:endParaRPr>
          </a:p>
          <a:p>
            <a:pPr algn="just">
              <a:lnSpc>
                <a:spcPct val="115000"/>
              </a:lnSpc>
              <a:spcAft>
                <a:spcPts val="1000"/>
              </a:spcAft>
            </a:pPr>
            <a:r>
              <a:rPr lang="en-IN" sz="1400" i="1" dirty="0" smtClean="0">
                <a:latin typeface="Calibri" pitchFamily="34" charset="0"/>
                <a:ea typeface="Calibri"/>
                <a:cs typeface="Times New Roman"/>
              </a:rPr>
              <a:t>MGPRO products come with superior finishing and performance thanks to the automation available for fabrication, condensing unit assembly and testing. Condensing units in all under counter models are Mono-Bloc removable units for easy maintenance. </a:t>
            </a:r>
            <a:endParaRPr lang="en-IN" sz="1400" i="1" dirty="0">
              <a:latin typeface="Calibri" pitchFamily="34" charset="0"/>
              <a:ea typeface="Calibri"/>
              <a:cs typeface="Times New Roman"/>
            </a:endParaRPr>
          </a:p>
        </p:txBody>
      </p:sp>
      <p:pic>
        <p:nvPicPr>
          <p:cNvPr id="32771" name="Picture 3" descr="C:\Users\Harshal Ganjawalla\Pictures\GFPL Silvasssa\20130813_131332.jpg"/>
          <p:cNvPicPr>
            <a:picLocks noChangeAspect="1" noChangeArrowheads="1"/>
          </p:cNvPicPr>
          <p:nvPr/>
        </p:nvPicPr>
        <p:blipFill>
          <a:blip r:embed="rId2" cstate="print"/>
          <a:srcRect l="3750" t="5000" r="11875" b="4999"/>
          <a:stretch>
            <a:fillRect/>
          </a:stretch>
        </p:blipFill>
        <p:spPr bwMode="auto">
          <a:xfrm>
            <a:off x="285728" y="1857356"/>
            <a:ext cx="3235721" cy="2500330"/>
          </a:xfrm>
          <a:prstGeom prst="rect">
            <a:avLst/>
          </a:prstGeom>
          <a:noFill/>
        </p:spPr>
      </p:pic>
      <p:pic>
        <p:nvPicPr>
          <p:cNvPr id="32773" name="Picture 5" descr="C:\Users\Harshal Ganjawalla\Desktop\25818.jpeg"/>
          <p:cNvPicPr>
            <a:picLocks noChangeAspect="1" noChangeArrowheads="1"/>
          </p:cNvPicPr>
          <p:nvPr/>
        </p:nvPicPr>
        <p:blipFill>
          <a:blip r:embed="rId3" cstate="print"/>
          <a:srcRect/>
          <a:stretch>
            <a:fillRect/>
          </a:stretch>
        </p:blipFill>
        <p:spPr bwMode="auto">
          <a:xfrm>
            <a:off x="4214818" y="1785918"/>
            <a:ext cx="2071702" cy="2597965"/>
          </a:xfrm>
          <a:prstGeom prst="rect">
            <a:avLst/>
          </a:prstGeom>
          <a:noFill/>
        </p:spPr>
      </p:pic>
      <p:sp>
        <p:nvSpPr>
          <p:cNvPr id="8" name="TextBox 7"/>
          <p:cNvSpPr txBox="1"/>
          <p:nvPr/>
        </p:nvSpPr>
        <p:spPr>
          <a:xfrm>
            <a:off x="285728" y="4357686"/>
            <a:ext cx="3000396" cy="261610"/>
          </a:xfrm>
          <a:prstGeom prst="rect">
            <a:avLst/>
          </a:prstGeom>
          <a:noFill/>
        </p:spPr>
        <p:txBody>
          <a:bodyPr wrap="square" rtlCol="0">
            <a:spAutoFit/>
          </a:bodyPr>
          <a:lstStyle/>
          <a:p>
            <a:r>
              <a:rPr lang="en-IN" sz="1100" dirty="0" smtClean="0"/>
              <a:t>AMADA CNC Turret Punching</a:t>
            </a:r>
            <a:endParaRPr lang="en-IN" sz="1100" dirty="0"/>
          </a:p>
        </p:txBody>
      </p:sp>
      <p:sp>
        <p:nvSpPr>
          <p:cNvPr id="9" name="TextBox 8"/>
          <p:cNvSpPr txBox="1"/>
          <p:nvPr/>
        </p:nvSpPr>
        <p:spPr>
          <a:xfrm>
            <a:off x="4214818" y="4286248"/>
            <a:ext cx="2000264" cy="261610"/>
          </a:xfrm>
          <a:prstGeom prst="rect">
            <a:avLst/>
          </a:prstGeom>
          <a:noFill/>
        </p:spPr>
        <p:txBody>
          <a:bodyPr wrap="square" rtlCol="0">
            <a:spAutoFit/>
          </a:bodyPr>
          <a:lstStyle/>
          <a:p>
            <a:r>
              <a:rPr lang="en-IN" sz="1100" dirty="0" smtClean="0"/>
              <a:t>Automatic gas charging station</a:t>
            </a:r>
            <a:endParaRPr lang="en-IN" sz="1100" dirty="0"/>
          </a:p>
        </p:txBody>
      </p:sp>
      <p:pic>
        <p:nvPicPr>
          <p:cNvPr id="10" name="Picture 2"/>
          <p:cNvPicPr>
            <a:picLocks noChangeAspect="1" noChangeArrowheads="1"/>
          </p:cNvPicPr>
          <p:nvPr/>
        </p:nvPicPr>
        <p:blipFill>
          <a:blip r:embed="rId4">
            <a:lum bright="10000"/>
          </a:blip>
          <a:srcRect l="3682" t="9524" r="582" b="4762"/>
          <a:stretch>
            <a:fillRect/>
          </a:stretch>
        </p:blipFill>
        <p:spPr bwMode="auto">
          <a:xfrm>
            <a:off x="285728" y="4714876"/>
            <a:ext cx="2325704" cy="1610102"/>
          </a:xfrm>
          <a:prstGeom prst="rect">
            <a:avLst/>
          </a:prstGeom>
          <a:noFill/>
          <a:ln w="9525">
            <a:noFill/>
            <a:miter lim="800000"/>
            <a:headEnd/>
            <a:tailEnd/>
          </a:ln>
          <a:effectLst/>
        </p:spPr>
      </p:pic>
      <p:sp>
        <p:nvSpPr>
          <p:cNvPr id="11" name="TextBox 10"/>
          <p:cNvSpPr txBox="1"/>
          <p:nvPr/>
        </p:nvSpPr>
        <p:spPr>
          <a:xfrm>
            <a:off x="285728" y="6357950"/>
            <a:ext cx="2071702" cy="261610"/>
          </a:xfrm>
          <a:prstGeom prst="rect">
            <a:avLst/>
          </a:prstGeom>
          <a:noFill/>
        </p:spPr>
        <p:txBody>
          <a:bodyPr wrap="square" rtlCol="0">
            <a:spAutoFit/>
          </a:bodyPr>
          <a:lstStyle/>
          <a:p>
            <a:r>
              <a:rPr lang="en-IN" sz="1100" dirty="0" smtClean="0"/>
              <a:t>Mono-Bloc refrigeration units</a:t>
            </a:r>
            <a:endParaRPr lang="en-IN" sz="1100" dirty="0"/>
          </a:p>
        </p:txBody>
      </p:sp>
      <p:pic>
        <p:nvPicPr>
          <p:cNvPr id="4098" name="Picture 2"/>
          <p:cNvPicPr>
            <a:picLocks noChangeAspect="1" noChangeArrowheads="1"/>
          </p:cNvPicPr>
          <p:nvPr/>
        </p:nvPicPr>
        <p:blipFill>
          <a:blip r:embed="rId5"/>
          <a:srcRect t="9494" r="10377"/>
          <a:stretch>
            <a:fillRect/>
          </a:stretch>
        </p:blipFill>
        <p:spPr bwMode="auto">
          <a:xfrm>
            <a:off x="4857760" y="6786578"/>
            <a:ext cx="1571636" cy="1577138"/>
          </a:xfrm>
          <a:prstGeom prst="rect">
            <a:avLst/>
          </a:prstGeom>
          <a:noFill/>
          <a:ln w="9525">
            <a:noFill/>
            <a:miter lim="800000"/>
            <a:headEnd/>
            <a:tailEnd/>
          </a:ln>
          <a:effectLst/>
        </p:spPr>
      </p:pic>
      <p:sp>
        <p:nvSpPr>
          <p:cNvPr id="12" name="TextBox 11"/>
          <p:cNvSpPr txBox="1"/>
          <p:nvPr/>
        </p:nvSpPr>
        <p:spPr>
          <a:xfrm>
            <a:off x="285728" y="7215206"/>
            <a:ext cx="4214842" cy="800219"/>
          </a:xfrm>
          <a:prstGeom prst="rect">
            <a:avLst/>
          </a:prstGeom>
          <a:noFill/>
        </p:spPr>
        <p:txBody>
          <a:bodyPr wrap="square" rtlCol="0">
            <a:spAutoFit/>
          </a:bodyPr>
          <a:lstStyle/>
          <a:p>
            <a:r>
              <a:rPr lang="en-IN" dirty="0" smtClean="0">
                <a:solidFill>
                  <a:srgbClr val="000092"/>
                </a:solidFill>
              </a:rPr>
              <a:t>SELF CLOSING DOORS</a:t>
            </a:r>
          </a:p>
          <a:p>
            <a:r>
              <a:rPr lang="en-IN" sz="1400" i="1" dirty="0" smtClean="0">
                <a:solidFill>
                  <a:schemeClr val="tx1">
                    <a:lumMod val="65000"/>
                    <a:lumOff val="35000"/>
                  </a:schemeClr>
                </a:solidFill>
              </a:rPr>
              <a:t>Self-closing doors minimise cool air loss and reduce energy consumption</a:t>
            </a:r>
            <a:endParaRPr lang="en-IN" sz="1400" i="1" dirty="0">
              <a:solidFill>
                <a:schemeClr val="tx1">
                  <a:lumMod val="65000"/>
                  <a:lumOff val="35000"/>
                </a:schemeClr>
              </a:solidFill>
            </a:endParaRPr>
          </a:p>
        </p:txBody>
      </p:sp>
      <p:sp>
        <p:nvSpPr>
          <p:cNvPr id="13" name="Date Placeholder 12"/>
          <p:cNvSpPr>
            <a:spLocks noGrp="1"/>
          </p:cNvSpPr>
          <p:nvPr>
            <p:ph type="dt" sz="half" idx="10"/>
          </p:nvPr>
        </p:nvSpPr>
        <p:spPr/>
        <p:txBody>
          <a:bodyPr/>
          <a:lstStyle/>
          <a:p>
            <a:fld id="{01CC58B6-3195-4241-9F94-219220EF91A6}" type="datetime1">
              <a:rPr lang="en-IN" smtClean="0"/>
              <a:pPr/>
              <a:t>02-10-2014</a:t>
            </a:fld>
            <a:endParaRPr lang="en-IN" dirty="0"/>
          </a:p>
        </p:txBody>
      </p:sp>
      <p:sp>
        <p:nvSpPr>
          <p:cNvPr id="14" name="Slide Number Placeholder 13"/>
          <p:cNvSpPr>
            <a:spLocks noGrp="1"/>
          </p:cNvSpPr>
          <p:nvPr>
            <p:ph type="sldNum" sz="quarter" idx="12"/>
          </p:nvPr>
        </p:nvSpPr>
        <p:spPr/>
        <p:txBody>
          <a:bodyPr/>
          <a:lstStyle/>
          <a:p>
            <a:fld id="{79BEE7FF-6AE6-40C5-BDBE-3884BD3D34E3}" type="slidenum">
              <a:rPr lang="en-IN" smtClean="0"/>
              <a:pPr/>
              <a:t>8</a:t>
            </a:fld>
            <a:endParaRPr lang="en-IN" dirty="0"/>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90" y="214283"/>
            <a:ext cx="6500858" cy="1107996"/>
          </a:xfrm>
          <a:prstGeom prst="rect">
            <a:avLst/>
          </a:prstGeom>
        </p:spPr>
        <p:txBody>
          <a:bodyPr wrap="square" anchor="b">
            <a:spAutoFit/>
          </a:bodyPr>
          <a:lstStyle/>
          <a:p>
            <a:pPr algn="just">
              <a:spcBef>
                <a:spcPts val="1050"/>
              </a:spcBef>
              <a:spcAft>
                <a:spcPts val="1050"/>
              </a:spcAft>
            </a:pPr>
            <a:r>
              <a:rPr lang="en-IN" dirty="0" smtClean="0">
                <a:solidFill>
                  <a:srgbClr val="1704A4"/>
                </a:solidFill>
                <a:ea typeface="Times New Roman"/>
                <a:cs typeface="Times New Roman"/>
              </a:rPr>
              <a:t>SUPERIOR QUALITY OF CONDENSER AND EVAPORATOR COILS</a:t>
            </a:r>
            <a:endParaRPr lang="en-IN" sz="2800" b="1" dirty="0" smtClean="0">
              <a:solidFill>
                <a:srgbClr val="4F81BD"/>
              </a:solidFill>
              <a:ea typeface="Times New Roman"/>
              <a:cs typeface="Times New Roman"/>
            </a:endParaRPr>
          </a:p>
          <a:p>
            <a:pPr algn="just">
              <a:spcAft>
                <a:spcPts val="1275"/>
              </a:spcAft>
            </a:pPr>
            <a:r>
              <a:rPr lang="en-IN" sz="1400" i="1" dirty="0" smtClean="0">
                <a:solidFill>
                  <a:srgbClr val="222222"/>
                </a:solidFill>
                <a:ea typeface="Times New Roman"/>
              </a:rPr>
              <a:t>This ensures excellent energy efficiency since heat transfer is at its very best. </a:t>
            </a:r>
          </a:p>
          <a:p>
            <a:pPr algn="just">
              <a:spcAft>
                <a:spcPts val="1275"/>
              </a:spcAft>
            </a:pPr>
            <a:r>
              <a:rPr lang="en-IN" sz="1400" i="1" dirty="0" smtClean="0">
                <a:solidFill>
                  <a:srgbClr val="222222"/>
                </a:solidFill>
                <a:ea typeface="Times New Roman"/>
              </a:rPr>
              <a:t>It also ensures zero break downs due to gas leaks when system is under pressure.</a:t>
            </a:r>
          </a:p>
        </p:txBody>
      </p:sp>
      <p:pic>
        <p:nvPicPr>
          <p:cNvPr id="3" name="Picture 5" descr="C:\Users\Harshal Ganjawalla\Desktop\The-Best-Price-Copper-Condenser-Coil-for-Refrigeration-Unit.jpg"/>
          <p:cNvPicPr>
            <a:picLocks noChangeAspect="1" noChangeArrowheads="1"/>
          </p:cNvPicPr>
          <p:nvPr/>
        </p:nvPicPr>
        <p:blipFill>
          <a:blip r:embed="rId2" cstate="print"/>
          <a:srcRect/>
          <a:stretch>
            <a:fillRect/>
          </a:stretch>
        </p:blipFill>
        <p:spPr bwMode="auto">
          <a:xfrm>
            <a:off x="285728" y="1500166"/>
            <a:ext cx="2000264" cy="1614499"/>
          </a:xfrm>
          <a:prstGeom prst="rect">
            <a:avLst/>
          </a:prstGeom>
          <a:noFill/>
        </p:spPr>
      </p:pic>
      <p:pic>
        <p:nvPicPr>
          <p:cNvPr id="4" name="Picture 6" descr="C:\Users\Harshal Ganjawalla\Desktop\001.png"/>
          <p:cNvPicPr>
            <a:picLocks noChangeAspect="1" noChangeArrowheads="1"/>
          </p:cNvPicPr>
          <p:nvPr/>
        </p:nvPicPr>
        <p:blipFill>
          <a:blip r:embed="rId3"/>
          <a:srcRect/>
          <a:stretch>
            <a:fillRect/>
          </a:stretch>
        </p:blipFill>
        <p:spPr bwMode="auto">
          <a:xfrm>
            <a:off x="3071810" y="1428728"/>
            <a:ext cx="3214710" cy="1869018"/>
          </a:xfrm>
          <a:prstGeom prst="rect">
            <a:avLst/>
          </a:prstGeom>
          <a:noFill/>
        </p:spPr>
      </p:pic>
      <p:sp>
        <p:nvSpPr>
          <p:cNvPr id="5" name="Rectangle 4"/>
          <p:cNvSpPr/>
          <p:nvPr/>
        </p:nvSpPr>
        <p:spPr>
          <a:xfrm>
            <a:off x="142852" y="3929058"/>
            <a:ext cx="4429156" cy="1107996"/>
          </a:xfrm>
          <a:prstGeom prst="rect">
            <a:avLst/>
          </a:prstGeom>
        </p:spPr>
        <p:txBody>
          <a:bodyPr wrap="square">
            <a:spAutoFit/>
          </a:bodyPr>
          <a:lstStyle/>
          <a:p>
            <a:r>
              <a:rPr lang="en-IN" dirty="0" smtClean="0">
                <a:solidFill>
                  <a:srgbClr val="000092"/>
                </a:solidFill>
              </a:rPr>
              <a:t>DRAWERS</a:t>
            </a:r>
          </a:p>
          <a:p>
            <a:endParaRPr lang="en-IN" sz="600" dirty="0" smtClean="0">
              <a:solidFill>
                <a:srgbClr val="000092"/>
              </a:solidFill>
            </a:endParaRPr>
          </a:p>
          <a:p>
            <a:pPr algn="just"/>
            <a:r>
              <a:rPr lang="en-IN" sz="1400" i="1" dirty="0" smtClean="0">
                <a:solidFill>
                  <a:schemeClr val="tx1">
                    <a:lumMod val="85000"/>
                    <a:lumOff val="15000"/>
                  </a:schemeClr>
                </a:solidFill>
              </a:rPr>
              <a:t>Optional fully extendable work out drawer.</a:t>
            </a:r>
            <a:endParaRPr lang="en-IN" sz="800" i="1" dirty="0" smtClean="0">
              <a:solidFill>
                <a:schemeClr val="tx1">
                  <a:lumMod val="85000"/>
                  <a:lumOff val="15000"/>
                </a:schemeClr>
              </a:solidFill>
            </a:endParaRPr>
          </a:p>
          <a:p>
            <a:pPr algn="just"/>
            <a:r>
              <a:rPr lang="en-IN" sz="1400" i="1" dirty="0" smtClean="0">
                <a:solidFill>
                  <a:schemeClr val="tx1">
                    <a:lumMod val="85000"/>
                    <a:lumOff val="15000"/>
                  </a:schemeClr>
                </a:solidFill>
              </a:rPr>
              <a:t>Sliders are SS 304 with a load bearing capacity of 70 kgs.</a:t>
            </a:r>
            <a:endParaRPr lang="en-IN" sz="800" i="1" dirty="0" smtClean="0">
              <a:solidFill>
                <a:schemeClr val="tx1">
                  <a:lumMod val="85000"/>
                  <a:lumOff val="15000"/>
                </a:schemeClr>
              </a:solidFill>
            </a:endParaRPr>
          </a:p>
          <a:p>
            <a:pPr algn="just"/>
            <a:r>
              <a:rPr lang="en-IN" sz="1400" i="1" dirty="0" smtClean="0">
                <a:solidFill>
                  <a:schemeClr val="tx1">
                    <a:lumMod val="85000"/>
                    <a:lumOff val="15000"/>
                  </a:schemeClr>
                </a:solidFill>
              </a:rPr>
              <a:t>All sliders run on cam wheels, not ball bearings.</a:t>
            </a:r>
            <a:endParaRPr lang="en-IN" sz="1400" i="1" dirty="0">
              <a:solidFill>
                <a:schemeClr val="tx1">
                  <a:lumMod val="85000"/>
                  <a:lumOff val="15000"/>
                </a:schemeClr>
              </a:solidFill>
            </a:endParaRPr>
          </a:p>
        </p:txBody>
      </p:sp>
      <p:pic>
        <p:nvPicPr>
          <p:cNvPr id="2050" name="Picture 2"/>
          <p:cNvPicPr>
            <a:picLocks noChangeAspect="1" noChangeArrowheads="1"/>
          </p:cNvPicPr>
          <p:nvPr/>
        </p:nvPicPr>
        <p:blipFill>
          <a:blip r:embed="rId4" cstate="print"/>
          <a:srcRect l="13194" t="12089"/>
          <a:stretch>
            <a:fillRect/>
          </a:stretch>
        </p:blipFill>
        <p:spPr bwMode="auto">
          <a:xfrm>
            <a:off x="4500570" y="3643306"/>
            <a:ext cx="2165764" cy="1645924"/>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4500570" y="6000760"/>
            <a:ext cx="1071570" cy="17528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5715016" y="6000760"/>
            <a:ext cx="1000132" cy="1785950"/>
          </a:xfrm>
          <a:prstGeom prst="rect">
            <a:avLst/>
          </a:prstGeom>
          <a:noFill/>
          <a:ln w="9525">
            <a:noFill/>
            <a:miter lim="800000"/>
            <a:headEnd/>
            <a:tailEnd/>
          </a:ln>
          <a:effectLst/>
        </p:spPr>
      </p:pic>
      <p:sp>
        <p:nvSpPr>
          <p:cNvPr id="9" name="TextBox 8"/>
          <p:cNvSpPr txBox="1"/>
          <p:nvPr/>
        </p:nvSpPr>
        <p:spPr>
          <a:xfrm>
            <a:off x="214290" y="6286512"/>
            <a:ext cx="4071966" cy="877163"/>
          </a:xfrm>
          <a:prstGeom prst="rect">
            <a:avLst/>
          </a:prstGeom>
          <a:noFill/>
        </p:spPr>
        <p:txBody>
          <a:bodyPr wrap="square" rtlCol="0">
            <a:spAutoFit/>
          </a:bodyPr>
          <a:lstStyle/>
          <a:p>
            <a:pPr algn="just"/>
            <a:r>
              <a:rPr lang="en-IN" dirty="0" smtClean="0">
                <a:solidFill>
                  <a:srgbClr val="000092"/>
                </a:solidFill>
              </a:rPr>
              <a:t>ADJUSTABLE SHELF HOLDERS</a:t>
            </a:r>
          </a:p>
          <a:p>
            <a:pPr algn="just"/>
            <a:endParaRPr lang="en-IN" sz="400" dirty="0" smtClean="0">
              <a:solidFill>
                <a:srgbClr val="000092"/>
              </a:solidFill>
            </a:endParaRPr>
          </a:p>
          <a:p>
            <a:pPr algn="just"/>
            <a:r>
              <a:rPr lang="en-IN" sz="1400" i="1" dirty="0" smtClean="0">
                <a:solidFill>
                  <a:schemeClr val="tx1">
                    <a:lumMod val="85000"/>
                    <a:lumOff val="15000"/>
                  </a:schemeClr>
                </a:solidFill>
              </a:rPr>
              <a:t>Fully adjustable shelves and shelf holders allow flexibility in loading and easy cleaning. </a:t>
            </a:r>
            <a:endParaRPr lang="en-IN" sz="1400" i="1" dirty="0">
              <a:solidFill>
                <a:schemeClr val="tx1">
                  <a:lumMod val="85000"/>
                  <a:lumOff val="15000"/>
                </a:schemeClr>
              </a:solidFill>
            </a:endParaRPr>
          </a:p>
        </p:txBody>
      </p:sp>
      <p:pic>
        <p:nvPicPr>
          <p:cNvPr id="10" name="Picture 4" descr="C:\Users\Harshal Ganjawalla\Desktop\Logo_Tecumseh Horizontal_249x72.jpg"/>
          <p:cNvPicPr>
            <a:picLocks noChangeAspect="1" noChangeArrowheads="1"/>
          </p:cNvPicPr>
          <p:nvPr/>
        </p:nvPicPr>
        <p:blipFill>
          <a:blip r:embed="rId7"/>
          <a:srcRect/>
          <a:stretch>
            <a:fillRect/>
          </a:stretch>
        </p:blipFill>
        <p:spPr bwMode="auto">
          <a:xfrm>
            <a:off x="0" y="8715404"/>
            <a:ext cx="1298303" cy="428596"/>
          </a:xfrm>
          <a:prstGeom prst="rect">
            <a:avLst/>
          </a:prstGeom>
          <a:noFill/>
        </p:spPr>
      </p:pic>
      <p:pic>
        <p:nvPicPr>
          <p:cNvPr id="11" name="Picture 5" descr="C:\Users\Harshal Ganjawalla\Desktop\dixell3.jpg"/>
          <p:cNvPicPr>
            <a:picLocks noChangeAspect="1" noChangeArrowheads="1"/>
          </p:cNvPicPr>
          <p:nvPr/>
        </p:nvPicPr>
        <p:blipFill>
          <a:blip r:embed="rId8"/>
          <a:srcRect r="7143"/>
          <a:stretch>
            <a:fillRect/>
          </a:stretch>
        </p:blipFill>
        <p:spPr bwMode="auto">
          <a:xfrm>
            <a:off x="1571612" y="8748373"/>
            <a:ext cx="857256" cy="395627"/>
          </a:xfrm>
          <a:prstGeom prst="rect">
            <a:avLst/>
          </a:prstGeom>
          <a:noFill/>
        </p:spPr>
      </p:pic>
      <p:pic>
        <p:nvPicPr>
          <p:cNvPr id="12" name="Picture 6" descr="C:\Users\Harshal Ganjawalla\Desktop\Danfoss_logo.png"/>
          <p:cNvPicPr>
            <a:picLocks noChangeAspect="1" noChangeArrowheads="1"/>
          </p:cNvPicPr>
          <p:nvPr/>
        </p:nvPicPr>
        <p:blipFill>
          <a:blip r:embed="rId9" cstate="print"/>
          <a:srcRect/>
          <a:stretch>
            <a:fillRect/>
          </a:stretch>
        </p:blipFill>
        <p:spPr bwMode="auto">
          <a:xfrm>
            <a:off x="2643182" y="8685634"/>
            <a:ext cx="785817" cy="458366"/>
          </a:xfrm>
          <a:prstGeom prst="rect">
            <a:avLst/>
          </a:prstGeom>
          <a:noFill/>
        </p:spPr>
      </p:pic>
      <p:pic>
        <p:nvPicPr>
          <p:cNvPr id="13" name="Picture 7" descr="C:\Users\Harshal Ganjawalla\Desktop\download.jpg"/>
          <p:cNvPicPr>
            <a:picLocks noChangeAspect="1" noChangeArrowheads="1"/>
          </p:cNvPicPr>
          <p:nvPr/>
        </p:nvPicPr>
        <p:blipFill>
          <a:blip r:embed="rId10"/>
          <a:srcRect/>
          <a:stretch>
            <a:fillRect/>
          </a:stretch>
        </p:blipFill>
        <p:spPr bwMode="auto">
          <a:xfrm>
            <a:off x="3571876" y="8603785"/>
            <a:ext cx="960440" cy="540215"/>
          </a:xfrm>
          <a:prstGeom prst="rect">
            <a:avLst/>
          </a:prstGeom>
          <a:noFill/>
        </p:spPr>
      </p:pic>
      <p:pic>
        <p:nvPicPr>
          <p:cNvPr id="14" name="Picture 8" descr="C:\Users\Harshal Ganjawalla\Desktop\logo_compex.gif"/>
          <p:cNvPicPr>
            <a:picLocks noChangeAspect="1" noChangeArrowheads="1"/>
          </p:cNvPicPr>
          <p:nvPr/>
        </p:nvPicPr>
        <p:blipFill>
          <a:blip r:embed="rId11"/>
          <a:srcRect/>
          <a:stretch>
            <a:fillRect/>
          </a:stretch>
        </p:blipFill>
        <p:spPr bwMode="auto">
          <a:xfrm>
            <a:off x="4714884" y="8507731"/>
            <a:ext cx="890588" cy="636269"/>
          </a:xfrm>
          <a:prstGeom prst="rect">
            <a:avLst/>
          </a:prstGeom>
          <a:noFill/>
        </p:spPr>
      </p:pic>
      <p:pic>
        <p:nvPicPr>
          <p:cNvPr id="15" name="Picture 9" descr="C:\Users\Harshal Ganjawalla\Desktop\logo.gif"/>
          <p:cNvPicPr>
            <a:picLocks noChangeAspect="1" noChangeArrowheads="1"/>
          </p:cNvPicPr>
          <p:nvPr/>
        </p:nvPicPr>
        <p:blipFill>
          <a:blip r:embed="rId12"/>
          <a:srcRect/>
          <a:stretch>
            <a:fillRect/>
          </a:stretch>
        </p:blipFill>
        <p:spPr bwMode="auto">
          <a:xfrm>
            <a:off x="5857892" y="8693782"/>
            <a:ext cx="1000108" cy="450218"/>
          </a:xfrm>
          <a:prstGeom prst="rect">
            <a:avLst/>
          </a:prstGeom>
          <a:noFill/>
        </p:spPr>
      </p:pic>
      <p:sp>
        <p:nvSpPr>
          <p:cNvPr id="16" name="Date Placeholder 15"/>
          <p:cNvSpPr>
            <a:spLocks noGrp="1"/>
          </p:cNvSpPr>
          <p:nvPr>
            <p:ph type="dt" sz="half" idx="10"/>
          </p:nvPr>
        </p:nvSpPr>
        <p:spPr/>
        <p:txBody>
          <a:bodyPr/>
          <a:lstStyle/>
          <a:p>
            <a:fld id="{361CBC66-0256-45A5-BBF3-EB2861E2F1F3}" type="datetime1">
              <a:rPr lang="en-IN" smtClean="0"/>
              <a:pPr/>
              <a:t>02-10-2014</a:t>
            </a:fld>
            <a:endParaRPr lang="en-IN" dirty="0"/>
          </a:p>
        </p:txBody>
      </p:sp>
      <p:sp>
        <p:nvSpPr>
          <p:cNvPr id="17" name="Slide Number Placeholder 16"/>
          <p:cNvSpPr>
            <a:spLocks noGrp="1"/>
          </p:cNvSpPr>
          <p:nvPr>
            <p:ph type="sldNum" sz="quarter" idx="12"/>
          </p:nvPr>
        </p:nvSpPr>
        <p:spPr/>
        <p:txBody>
          <a:bodyPr/>
          <a:lstStyle/>
          <a:p>
            <a:fld id="{79BEE7FF-6AE6-40C5-BDBE-3884BD3D34E3}" type="slidenum">
              <a:rPr lang="en-IN" smtClean="0"/>
              <a:pPr/>
              <a:t>9</a:t>
            </a:fld>
            <a:endParaRPr lang="en-IN" dirty="0"/>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1836</TotalTime>
  <Words>4137</Words>
  <Application>Microsoft Office PowerPoint</Application>
  <PresentationFormat>On-screen Show (4:3)</PresentationFormat>
  <Paragraphs>802</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Harshal Ganjawalla</dc:creator>
  <cp:lastModifiedBy>Harshal Ganjawalla</cp:lastModifiedBy>
  <cp:revision>214</cp:revision>
  <dcterms:created xsi:type="dcterms:W3CDTF">2014-07-01T08:03:55Z</dcterms:created>
  <dcterms:modified xsi:type="dcterms:W3CDTF">2014-10-02T05:50:47Z</dcterms:modified>
</cp:coreProperties>
</file>